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DCDE4A-389D-4F1A-853C-76B0BEDC499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F7ACE5-5C66-49A7-BD9A-3D418ADD05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5887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31774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9766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63547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2943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95321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61208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2709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5887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31774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9766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63547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2943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95321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61208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2709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1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5887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31774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97660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63547" marR="0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2943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95321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61208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27094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>
                <a:buSzPct val="25000"/>
              </a:pPr>
              <a:t>‹#›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10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11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13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286" name="Shape 286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14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306" name="Shape 306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15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327" name="Shape 32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16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369" name="Shape 369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18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391" name="Shape 391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19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2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3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4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5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6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7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8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9</a:t>
            </a:fld>
            <a:endParaRPr lang="en-US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21" name="Shape 21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" name="Shape 22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23" name="Shape 23"/>
              <p:cNvSpPr/>
              <p:nvPr/>
            </p:nvSpPr>
            <p:spPr>
              <a:xfrm>
                <a:off x="0" y="0"/>
                <a:ext cx="1828800" cy="64007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stA="50000" endA="300" endPos="38500" dist="50800" dir="5400000" sy="-100000" algn="bl" rotWithShape="0"/>
              </a:effectLst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" name="Shape 25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905000" y="5867400"/>
            <a:ext cx="6570721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120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  <a:defRPr sz="1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1200"/>
              </a:spcBef>
              <a:spcAft>
                <a:spcPts val="0"/>
              </a:spcAft>
              <a:buClr>
                <a:srgbClr val="10CF9B"/>
              </a:buClr>
              <a:buFont typeface="Noto Symbol"/>
              <a:buNone/>
              <a:defRPr sz="16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1200"/>
              </a:spcBef>
              <a:spcAft>
                <a:spcPts val="0"/>
              </a:spcAft>
              <a:buClr>
                <a:srgbClr val="7CCA62"/>
              </a:buClr>
              <a:buFont typeface="Noto Symbol"/>
              <a:buNone/>
              <a:defRPr sz="16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1200"/>
              </a:spcBef>
              <a:buClr>
                <a:schemeClr val="accent6"/>
              </a:buClr>
              <a:buFont typeface="Noto Symbol"/>
              <a:buNone/>
              <a:defRPr sz="16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1200"/>
              </a:spcBef>
              <a:buClr>
                <a:schemeClr val="accent1"/>
              </a:buClr>
              <a:buFont typeface="Noto Symbol"/>
              <a:buNone/>
              <a:defRPr sz="16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sz="16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sz="16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905000" y="4648200"/>
            <a:ext cx="6553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934200" y="6553200"/>
            <a:ext cx="16763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1892300" y="6553200"/>
            <a:ext cx="16763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4870450" y="6553200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small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900" b="0" i="0" u="none" strike="noStrike" cap="small" baseline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sz="4400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5400000">
            <a:off x="3642518" y="1081881"/>
            <a:ext cx="3840162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34544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◎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indent="-355600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◉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indent="-365760" algn="l" rtl="0">
              <a:spcBef>
                <a:spcPts val="120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indent="-375919" algn="l" rtl="0">
              <a:spcBef>
                <a:spcPts val="1200"/>
              </a:spcBef>
              <a:spcAft>
                <a:spcPts val="0"/>
              </a:spcAft>
              <a:buClr>
                <a:srgbClr val="10CF9B"/>
              </a:buClr>
              <a:buFont typeface="Noto Symbol"/>
              <a:buChar char="◉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indent="-375920" algn="l" rtl="0">
              <a:spcBef>
                <a:spcPts val="1200"/>
              </a:spcBef>
              <a:spcAft>
                <a:spcPts val="0"/>
              </a:spcAft>
              <a:buClr>
                <a:srgbClr val="7CCA62"/>
              </a:buClr>
              <a:buFont typeface="Noto Symbol"/>
              <a:buChar char="•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indent="-365760" algn="l" rtl="0">
              <a:spcBef>
                <a:spcPts val="1200"/>
              </a:spcBef>
              <a:buClr>
                <a:schemeClr val="accent6"/>
              </a:buClr>
              <a:buFont typeface="Noto Symbol"/>
              <a:buChar char="●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indent="-386079" algn="l" rtl="0">
              <a:spcBef>
                <a:spcPts val="1200"/>
              </a:spcBef>
              <a:buClr>
                <a:schemeClr val="accent1"/>
              </a:buClr>
              <a:buFont typeface="Noto Symbol"/>
              <a:buChar char="•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indent="-355600" algn="l" rtl="0">
              <a:spcBef>
                <a:spcPts val="1200"/>
              </a:spcBef>
              <a:buClr>
                <a:schemeClr val="accent3"/>
              </a:buClr>
              <a:buFont typeface="Courier New"/>
              <a:buChar char="o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indent="-355600" algn="l" rtl="0">
              <a:spcBef>
                <a:spcPts val="1200"/>
              </a:spcBef>
              <a:buClr>
                <a:schemeClr val="accent5"/>
              </a:buClr>
              <a:buFont typeface="Arial"/>
              <a:buChar char="•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01" name="Shape 101"/>
            <p:cNvSpPr/>
            <p:nvPr/>
          </p:nvSpPr>
          <p:spPr>
            <a:xfrm>
              <a:off x="-442912" y="457200"/>
              <a:ext cx="9129712" cy="16763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6872288" y="45720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7367588" y="8763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 rot="5400000">
            <a:off x="6277768" y="3488531"/>
            <a:ext cx="3827462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sz="4400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5400000">
            <a:off x="1585118" y="1234281"/>
            <a:ext cx="3840162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34544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◎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indent="-355600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◉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indent="-365760" algn="l" rtl="0">
              <a:spcBef>
                <a:spcPts val="120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indent="-375919" algn="l" rtl="0">
              <a:spcBef>
                <a:spcPts val="1200"/>
              </a:spcBef>
              <a:spcAft>
                <a:spcPts val="0"/>
              </a:spcAft>
              <a:buClr>
                <a:srgbClr val="10CF9B"/>
              </a:buClr>
              <a:buFont typeface="Noto Symbol"/>
              <a:buChar char="◉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indent="-375920" algn="l" rtl="0">
              <a:spcBef>
                <a:spcPts val="1200"/>
              </a:spcBef>
              <a:spcAft>
                <a:spcPts val="0"/>
              </a:spcAft>
              <a:buClr>
                <a:srgbClr val="7CCA62"/>
              </a:buClr>
              <a:buFont typeface="Noto Symbol"/>
              <a:buChar char="•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indent="-365760" algn="l" rtl="0">
              <a:spcBef>
                <a:spcPts val="1200"/>
              </a:spcBef>
              <a:buClr>
                <a:schemeClr val="accent6"/>
              </a:buClr>
              <a:buFont typeface="Noto Symbol"/>
              <a:buChar char="●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indent="-386079" algn="l" rtl="0">
              <a:spcBef>
                <a:spcPts val="1200"/>
              </a:spcBef>
              <a:buClr>
                <a:schemeClr val="accent1"/>
              </a:buClr>
              <a:buFont typeface="Noto Symbol"/>
              <a:buChar char="•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indent="-355600" algn="l" rtl="0">
              <a:spcBef>
                <a:spcPts val="1200"/>
              </a:spcBef>
              <a:buClr>
                <a:schemeClr val="accent3"/>
              </a:buClr>
              <a:buFont typeface="Courier New"/>
              <a:buChar char="o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indent="-355600" algn="l" rtl="0">
              <a:spcBef>
                <a:spcPts val="1200"/>
              </a:spcBef>
              <a:buClr>
                <a:schemeClr val="accent5"/>
              </a:buClr>
              <a:buFont typeface="Arial"/>
              <a:buChar char="•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78486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sz="4400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38400" y="2286000"/>
            <a:ext cx="6248399" cy="3840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34544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◎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indent="-355600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◉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indent="-365760" algn="l" rtl="0">
              <a:spcBef>
                <a:spcPts val="120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indent="-375919" algn="l" rtl="0">
              <a:spcBef>
                <a:spcPts val="1200"/>
              </a:spcBef>
              <a:spcAft>
                <a:spcPts val="0"/>
              </a:spcAft>
              <a:buClr>
                <a:srgbClr val="10CF9B"/>
              </a:buClr>
              <a:buFont typeface="Noto Symbol"/>
              <a:buChar char="◉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indent="-375920" algn="l" rtl="0">
              <a:spcBef>
                <a:spcPts val="1200"/>
              </a:spcBef>
              <a:spcAft>
                <a:spcPts val="0"/>
              </a:spcAft>
              <a:buClr>
                <a:srgbClr val="7CCA62"/>
              </a:buClr>
              <a:buFont typeface="Noto Symbol"/>
              <a:buChar char="•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indent="-365760" algn="l" rtl="0">
              <a:spcBef>
                <a:spcPts val="1200"/>
              </a:spcBef>
              <a:buClr>
                <a:schemeClr val="accent6"/>
              </a:buClr>
              <a:buFont typeface="Noto Symbol"/>
              <a:buChar char="●"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indent="-386079" algn="l" rtl="0">
              <a:spcBef>
                <a:spcPts val="1200"/>
              </a:spcBef>
              <a:buClr>
                <a:schemeClr val="accent1"/>
              </a:buClr>
              <a:buFont typeface="Noto Symbol"/>
              <a:buChar char="•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indent="-355600" algn="l" rtl="0">
              <a:spcBef>
                <a:spcPts val="1200"/>
              </a:spcBef>
              <a:buClr>
                <a:schemeClr val="accent3"/>
              </a:buClr>
              <a:buFont typeface="Courier New"/>
              <a:buChar char="o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indent="-355600" algn="l" rtl="0">
              <a:spcBef>
                <a:spcPts val="1200"/>
              </a:spcBef>
              <a:buClr>
                <a:schemeClr val="accent5"/>
              </a:buClr>
              <a:buFont typeface="Arial"/>
              <a:buChar char="•"/>
              <a:defRPr sz="1600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Shape 38"/>
          <p:cNvGrpSpPr/>
          <p:nvPr/>
        </p:nvGrpSpPr>
        <p:grpSpPr>
          <a:xfrm>
            <a:off x="0" y="0"/>
            <a:ext cx="9144000" cy="1676399"/>
            <a:chOff x="0" y="0"/>
            <a:chExt cx="9144000" cy="1676399"/>
          </a:xfrm>
        </p:grpSpPr>
        <p:sp>
          <p:nvSpPr>
            <p:cNvPr id="39" name="Shape 39"/>
            <p:cNvSpPr/>
            <p:nvPr/>
          </p:nvSpPr>
          <p:spPr>
            <a:xfrm>
              <a:off x="0" y="0"/>
              <a:ext cx="9144000" cy="16763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495300" y="4191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sz="4400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Shape 47"/>
          <p:cNvGrpSpPr/>
          <p:nvPr/>
        </p:nvGrpSpPr>
        <p:grpSpPr>
          <a:xfrm>
            <a:off x="0" y="0"/>
            <a:ext cx="1828800" cy="1676399"/>
            <a:chOff x="457200" y="457200"/>
            <a:chExt cx="1828800" cy="1676399"/>
          </a:xfrm>
        </p:grpSpPr>
        <p:sp>
          <p:nvSpPr>
            <p:cNvPr id="48" name="Shape 48"/>
            <p:cNvSpPr/>
            <p:nvPr/>
          </p:nvSpPr>
          <p:spPr>
            <a:xfrm>
              <a:off x="457200" y="45720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952500" y="8763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5" name="Shape 55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3600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  <a:buFont typeface="Calibri"/>
              <a:buNone/>
              <a:defRPr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931025" y="6556375"/>
            <a:ext cx="1673224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1892300" y="6556375"/>
            <a:ext cx="1673224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4867275" y="6556375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small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900" b="0" i="0" u="none" strike="noStrike" cap="small" baseline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sz="4400" cap="small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algn="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438400" y="2298700"/>
            <a:ext cx="2971799" cy="3827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28600" rtl="0">
              <a:spcBef>
                <a:spcPts val="0"/>
              </a:spcBef>
              <a:defRPr sz="1800"/>
            </a:lvl1pPr>
            <a:lvl2pPr marL="457200" indent="-228600" rtl="0">
              <a:spcBef>
                <a:spcPts val="0"/>
              </a:spcBef>
              <a:defRPr sz="1800"/>
            </a:lvl2pPr>
            <a:lvl3pPr marL="685800" indent="-228600" rtl="0">
              <a:spcBef>
                <a:spcPts val="0"/>
              </a:spcBef>
              <a:defRPr sz="1800"/>
            </a:lvl3pPr>
            <a:lvl4pPr marL="914400" indent="-228600" rtl="0">
              <a:spcBef>
                <a:spcPts val="0"/>
              </a:spcBef>
              <a:defRPr sz="1800"/>
            </a:lvl4pPr>
            <a:lvl5pPr marL="1143000" indent="-228600"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5715000" y="2298700"/>
            <a:ext cx="2971799" cy="3827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28600" rtl="0">
              <a:spcBef>
                <a:spcPts val="0"/>
              </a:spcBef>
              <a:defRPr sz="1800"/>
            </a:lvl1pPr>
            <a:lvl2pPr marL="457200" indent="-228600" rtl="0">
              <a:spcBef>
                <a:spcPts val="0"/>
              </a:spcBef>
              <a:defRPr sz="1800"/>
            </a:lvl2pPr>
            <a:lvl3pPr marL="685800" indent="-228600" rtl="0">
              <a:spcBef>
                <a:spcPts val="0"/>
              </a:spcBef>
              <a:defRPr sz="1800"/>
            </a:lvl3pPr>
            <a:lvl4pPr marL="914400" indent="-228600" rtl="0">
              <a:spcBef>
                <a:spcPts val="0"/>
              </a:spcBef>
              <a:defRPr sz="1800"/>
            </a:lvl4pPr>
            <a:lvl5pPr marL="1143000" indent="-228600"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2438400" y="2291697"/>
            <a:ext cx="297179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2200" b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447925" y="3137647"/>
            <a:ext cx="2971799" cy="29992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144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430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5715000" y="2291697"/>
            <a:ext cx="297179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rebuchet MS"/>
              <a:buNone/>
              <a:defRPr sz="2200" b="0"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5715000" y="3137647"/>
            <a:ext cx="2971799" cy="3001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9144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43000" indent="-228600" algn="l" rtl="0">
              <a:spcBef>
                <a:spcPts val="0"/>
              </a:spcBef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2706624" y="2446991"/>
            <a:ext cx="5714999" cy="3531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2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164592" y="3031490"/>
            <a:ext cx="1524000" cy="23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Calibri"/>
              <a:buNone/>
              <a:defRPr sz="1400" b="1">
                <a:solidFill>
                  <a:srgbClr val="000000"/>
                </a:solidFill>
              </a:defRPr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4400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pic" idx="2"/>
          </p:nvPr>
        </p:nvSpPr>
        <p:spPr>
          <a:xfrm>
            <a:off x="2706624" y="2450591"/>
            <a:ext cx="5714999" cy="3529583"/>
          </a:xfrm>
          <a:prstGeom prst="rect">
            <a:avLst/>
          </a:prstGeom>
          <a:noFill/>
          <a:ln w="1016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64592" y="3031489"/>
            <a:ext cx="1527047" cy="23591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Calibri"/>
              <a:buNone/>
              <a:defRPr sz="1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Shape 10"/>
            <p:cNvSpPr/>
            <p:nvPr/>
          </p:nvSpPr>
          <p:spPr>
            <a:xfrm>
              <a:off x="457200" y="0"/>
              <a:ext cx="8686800" cy="16763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stA="50000" endA="300" endPos="38500" dist="50800" dir="5400000" sy="-100000" algn="bl" rotWithShape="0"/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495300" y="4191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2438400" y="2286000"/>
            <a:ext cx="6248399" cy="3840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indent="-34544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◎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indent="-355600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◉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indent="-365760" algn="l" rtl="0">
              <a:spcBef>
                <a:spcPts val="120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indent="-375919" algn="l" rtl="0">
              <a:spcBef>
                <a:spcPts val="1200"/>
              </a:spcBef>
              <a:spcAft>
                <a:spcPts val="0"/>
              </a:spcAft>
              <a:buClr>
                <a:srgbClr val="10CF9B"/>
              </a:buClr>
              <a:buFont typeface="Noto Symbol"/>
              <a:buChar char="◉"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indent="-375920" algn="l" rtl="0">
              <a:spcBef>
                <a:spcPts val="1200"/>
              </a:spcBef>
              <a:spcAft>
                <a:spcPts val="0"/>
              </a:spcAft>
              <a:buClr>
                <a:srgbClr val="7CCA62"/>
              </a:buClr>
              <a:buFont typeface="Noto Symbol"/>
              <a:buChar char="•"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indent="-365760" algn="l" rtl="0">
              <a:spcBef>
                <a:spcPts val="1200"/>
              </a:spcBef>
              <a:buClr>
                <a:schemeClr val="accent6"/>
              </a:buClr>
              <a:buFont typeface="Noto Symbol"/>
              <a:buChar char="●"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indent="-386079" algn="l" rtl="0">
              <a:spcBef>
                <a:spcPts val="1200"/>
              </a:spcBef>
              <a:buClr>
                <a:schemeClr val="accent1"/>
              </a:buClr>
              <a:buFont typeface="Noto Symbol"/>
              <a:buChar char="•"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indent="-355600" algn="l" rtl="0">
              <a:spcBef>
                <a:spcPts val="1200"/>
              </a:spcBef>
              <a:buClr>
                <a:schemeClr val="accent3"/>
              </a:buClr>
              <a:buFont typeface="Courier New"/>
              <a:buChar char="o"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indent="-355600" algn="l" rtl="0">
              <a:spcBef>
                <a:spcPts val="1200"/>
              </a:spcBef>
              <a:buClr>
                <a:schemeClr val="accent5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indent="0" algn="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553200" y="63515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6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1905000" y="4800600"/>
            <a:ext cx="65532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Tides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905000" y="2209800"/>
            <a:ext cx="7086600" cy="384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Warm up: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Which pulls with more force a person by themselves or two people?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1954211" y="228600"/>
            <a:ext cx="7189787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8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bulge of water follows the moon as it orbits the Earth</a:t>
            </a:r>
            <a:r>
              <a:rPr lang="en-US" sz="38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</p:txBody>
      </p:sp>
      <p:grpSp>
        <p:nvGrpSpPr>
          <p:cNvPr id="198" name="Shape 198"/>
          <p:cNvGrpSpPr/>
          <p:nvPr/>
        </p:nvGrpSpPr>
        <p:grpSpPr>
          <a:xfrm>
            <a:off x="1306513" y="1642417"/>
            <a:ext cx="6770687" cy="4261303"/>
            <a:chOff x="1306286" y="1642909"/>
            <a:chExt cx="6770914" cy="4260319"/>
          </a:xfrm>
        </p:grpSpPr>
        <p:grpSp>
          <p:nvGrpSpPr>
            <p:cNvPr id="199" name="Shape 199"/>
            <p:cNvGrpSpPr/>
            <p:nvPr/>
          </p:nvGrpSpPr>
          <p:grpSpPr>
            <a:xfrm>
              <a:off x="2127191" y="1642909"/>
              <a:ext cx="5950009" cy="4260319"/>
              <a:chOff x="1387" y="890"/>
              <a:chExt cx="3748" cy="2683"/>
            </a:xfrm>
          </p:grpSpPr>
          <p:sp>
            <p:nvSpPr>
              <p:cNvPr id="200" name="Shape 200"/>
              <p:cNvSpPr/>
              <p:nvPr/>
            </p:nvSpPr>
            <p:spPr>
              <a:xfrm>
                <a:off x="4704" y="1200"/>
                <a:ext cx="432" cy="432"/>
              </a:xfrm>
              <a:prstGeom prst="ellipse">
                <a:avLst/>
              </a:prstGeom>
              <a:blipFill rotWithShape="1">
                <a:blip r:embed="rId3">
                  <a:alphaModFix/>
                </a:blip>
                <a:tile tx="0" ty="0" sx="100000" sy="100000" flip="none" algn="tl"/>
              </a:blip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Shape 201"/>
              <p:cNvSpPr/>
              <p:nvPr/>
            </p:nvSpPr>
            <p:spPr>
              <a:xfrm rot="9430467">
                <a:off x="3168" y="1056"/>
                <a:ext cx="1199" cy="1727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2" name="Shape 202"/>
              <p:cNvSpPr txBox="1"/>
              <p:nvPr/>
            </p:nvSpPr>
            <p:spPr>
              <a:xfrm rot="-1369533">
                <a:off x="3733" y="1381"/>
                <a:ext cx="424" cy="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Shape 203"/>
              <p:cNvSpPr/>
              <p:nvPr/>
            </p:nvSpPr>
            <p:spPr>
              <a:xfrm rot="-1393172">
                <a:off x="1680" y="1679"/>
                <a:ext cx="1199" cy="1727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04" name="Shape 204"/>
              <p:cNvGrpSpPr/>
              <p:nvPr/>
            </p:nvGrpSpPr>
            <p:grpSpPr>
              <a:xfrm>
                <a:off x="2112" y="1344"/>
                <a:ext cx="1823" cy="1776"/>
                <a:chOff x="1920" y="1103"/>
                <a:chExt cx="1823" cy="1776"/>
              </a:xfrm>
            </p:grpSpPr>
            <p:sp>
              <p:nvSpPr>
                <p:cNvPr id="205" name="Shape 205"/>
                <p:cNvSpPr/>
                <p:nvPr/>
              </p:nvSpPr>
              <p:spPr>
                <a:xfrm>
                  <a:off x="1920" y="1103"/>
                  <a:ext cx="1823" cy="1776"/>
                </a:xfrm>
                <a:prstGeom prst="ellipse">
                  <a:avLst/>
                </a:prstGeom>
                <a:solidFill>
                  <a:srgbClr val="00CCFF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6" name="Shape 206"/>
                <p:cNvSpPr/>
                <p:nvPr/>
              </p:nvSpPr>
              <p:spPr>
                <a:xfrm>
                  <a:off x="2579" y="1725"/>
                  <a:ext cx="445" cy="4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46" h="406" extrusionOk="0">
                      <a:moveTo>
                        <a:pt x="164" y="111"/>
                      </a:moveTo>
                      <a:cubicBezTo>
                        <a:pt x="172" y="86"/>
                        <a:pt x="182" y="72"/>
                        <a:pt x="200" y="53"/>
                      </a:cubicBezTo>
                      <a:cubicBezTo>
                        <a:pt x="446" y="64"/>
                        <a:pt x="359" y="0"/>
                        <a:pt x="387" y="176"/>
                      </a:cubicBezTo>
                      <a:cubicBezTo>
                        <a:pt x="388" y="184"/>
                        <a:pt x="397" y="190"/>
                        <a:pt x="402" y="197"/>
                      </a:cubicBezTo>
                      <a:cubicBezTo>
                        <a:pt x="412" y="228"/>
                        <a:pt x="413" y="260"/>
                        <a:pt x="423" y="291"/>
                      </a:cubicBezTo>
                      <a:cubicBezTo>
                        <a:pt x="391" y="392"/>
                        <a:pt x="309" y="366"/>
                        <a:pt x="207" y="370"/>
                      </a:cubicBezTo>
                      <a:cubicBezTo>
                        <a:pt x="190" y="372"/>
                        <a:pt x="173" y="371"/>
                        <a:pt x="157" y="377"/>
                      </a:cubicBezTo>
                      <a:cubicBezTo>
                        <a:pt x="141" y="383"/>
                        <a:pt x="114" y="406"/>
                        <a:pt x="114" y="406"/>
                      </a:cubicBezTo>
                      <a:cubicBezTo>
                        <a:pt x="55" y="396"/>
                        <a:pt x="51" y="382"/>
                        <a:pt x="13" y="341"/>
                      </a:cubicBezTo>
                      <a:cubicBezTo>
                        <a:pt x="3" y="311"/>
                        <a:pt x="0" y="174"/>
                        <a:pt x="35" y="140"/>
                      </a:cubicBezTo>
                      <a:cubicBezTo>
                        <a:pt x="69" y="107"/>
                        <a:pt x="196" y="174"/>
                        <a:pt x="164" y="11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207" name="Shape 207"/>
            <p:cNvSpPr/>
            <p:nvPr/>
          </p:nvSpPr>
          <p:spPr>
            <a:xfrm>
              <a:off x="1306286" y="1807028"/>
              <a:ext cx="1295443" cy="392974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8" name="Shape 208"/>
          <p:cNvSpPr txBox="1"/>
          <p:nvPr/>
        </p:nvSpPr>
        <p:spPr>
          <a:xfrm>
            <a:off x="4572000" y="3581400"/>
            <a:ext cx="304799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1908467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 takes the moon about 28 days to revolve around the Ear</a:t>
            </a:r>
            <a:r>
              <a:rPr lang="en-US" sz="3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th.</a:t>
            </a:r>
          </a:p>
        </p:txBody>
      </p:sp>
      <p:grpSp>
        <p:nvGrpSpPr>
          <p:cNvPr id="215" name="Shape 215"/>
          <p:cNvGrpSpPr/>
          <p:nvPr/>
        </p:nvGrpSpPr>
        <p:grpSpPr>
          <a:xfrm>
            <a:off x="1066800" y="1817109"/>
            <a:ext cx="6770688" cy="4259582"/>
            <a:chOff x="1306286" y="1642909"/>
            <a:chExt cx="6770914" cy="4260319"/>
          </a:xfrm>
        </p:grpSpPr>
        <p:grpSp>
          <p:nvGrpSpPr>
            <p:cNvPr id="216" name="Shape 216"/>
            <p:cNvGrpSpPr/>
            <p:nvPr/>
          </p:nvGrpSpPr>
          <p:grpSpPr>
            <a:xfrm>
              <a:off x="2127191" y="1642909"/>
              <a:ext cx="5950009" cy="4260319"/>
              <a:chOff x="1387" y="890"/>
              <a:chExt cx="3748" cy="2683"/>
            </a:xfrm>
          </p:grpSpPr>
          <p:sp>
            <p:nvSpPr>
              <p:cNvPr id="217" name="Shape 217"/>
              <p:cNvSpPr/>
              <p:nvPr/>
            </p:nvSpPr>
            <p:spPr>
              <a:xfrm>
                <a:off x="4704" y="1200"/>
                <a:ext cx="432" cy="432"/>
              </a:xfrm>
              <a:prstGeom prst="ellipse">
                <a:avLst/>
              </a:prstGeom>
              <a:blipFill rotWithShape="1">
                <a:blip r:embed="rId3">
                  <a:alphaModFix/>
                </a:blip>
                <a:tile tx="0" ty="0" sx="100000" sy="100000" flip="none" algn="tl"/>
              </a:blip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Shape 218"/>
              <p:cNvSpPr/>
              <p:nvPr/>
            </p:nvSpPr>
            <p:spPr>
              <a:xfrm rot="9430467">
                <a:off x="3168" y="1056"/>
                <a:ext cx="1199" cy="1727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9" name="Shape 219"/>
              <p:cNvSpPr txBox="1"/>
              <p:nvPr/>
            </p:nvSpPr>
            <p:spPr>
              <a:xfrm rot="-1369533">
                <a:off x="3733" y="1381"/>
                <a:ext cx="424" cy="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Shape 220"/>
              <p:cNvSpPr/>
              <p:nvPr/>
            </p:nvSpPr>
            <p:spPr>
              <a:xfrm rot="-1393172">
                <a:off x="1680" y="1679"/>
                <a:ext cx="1199" cy="1727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21" name="Shape 221"/>
              <p:cNvGrpSpPr/>
              <p:nvPr/>
            </p:nvGrpSpPr>
            <p:grpSpPr>
              <a:xfrm>
                <a:off x="2112" y="1344"/>
                <a:ext cx="1823" cy="1776"/>
                <a:chOff x="1920" y="1103"/>
                <a:chExt cx="1823" cy="1776"/>
              </a:xfrm>
            </p:grpSpPr>
            <p:sp>
              <p:nvSpPr>
                <p:cNvPr id="222" name="Shape 222"/>
                <p:cNvSpPr/>
                <p:nvPr/>
              </p:nvSpPr>
              <p:spPr>
                <a:xfrm>
                  <a:off x="1920" y="1103"/>
                  <a:ext cx="1823" cy="1776"/>
                </a:xfrm>
                <a:prstGeom prst="ellipse">
                  <a:avLst/>
                </a:prstGeom>
                <a:solidFill>
                  <a:srgbClr val="00CCFF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" name="Shape 223"/>
                <p:cNvSpPr/>
                <p:nvPr/>
              </p:nvSpPr>
              <p:spPr>
                <a:xfrm>
                  <a:off x="2579" y="1725"/>
                  <a:ext cx="445" cy="4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46" h="406" extrusionOk="0">
                      <a:moveTo>
                        <a:pt x="164" y="111"/>
                      </a:moveTo>
                      <a:cubicBezTo>
                        <a:pt x="172" y="86"/>
                        <a:pt x="182" y="72"/>
                        <a:pt x="200" y="53"/>
                      </a:cubicBezTo>
                      <a:cubicBezTo>
                        <a:pt x="446" y="64"/>
                        <a:pt x="359" y="0"/>
                        <a:pt x="387" y="176"/>
                      </a:cubicBezTo>
                      <a:cubicBezTo>
                        <a:pt x="388" y="184"/>
                        <a:pt x="397" y="190"/>
                        <a:pt x="402" y="197"/>
                      </a:cubicBezTo>
                      <a:cubicBezTo>
                        <a:pt x="412" y="228"/>
                        <a:pt x="413" y="260"/>
                        <a:pt x="423" y="291"/>
                      </a:cubicBezTo>
                      <a:cubicBezTo>
                        <a:pt x="391" y="392"/>
                        <a:pt x="309" y="366"/>
                        <a:pt x="207" y="370"/>
                      </a:cubicBezTo>
                      <a:cubicBezTo>
                        <a:pt x="190" y="372"/>
                        <a:pt x="173" y="371"/>
                        <a:pt x="157" y="377"/>
                      </a:cubicBezTo>
                      <a:cubicBezTo>
                        <a:pt x="141" y="383"/>
                        <a:pt x="114" y="406"/>
                        <a:pt x="114" y="406"/>
                      </a:cubicBezTo>
                      <a:cubicBezTo>
                        <a:pt x="55" y="396"/>
                        <a:pt x="51" y="382"/>
                        <a:pt x="13" y="341"/>
                      </a:cubicBezTo>
                      <a:cubicBezTo>
                        <a:pt x="3" y="311"/>
                        <a:pt x="0" y="174"/>
                        <a:pt x="35" y="140"/>
                      </a:cubicBezTo>
                      <a:cubicBezTo>
                        <a:pt x="69" y="107"/>
                        <a:pt x="196" y="174"/>
                        <a:pt x="164" y="11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224" name="Shape 224"/>
            <p:cNvSpPr/>
            <p:nvPr/>
          </p:nvSpPr>
          <p:spPr>
            <a:xfrm>
              <a:off x="1306286" y="1807028"/>
              <a:ext cx="1295443" cy="392974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5" name="Shape 225"/>
          <p:cNvSpPr txBox="1"/>
          <p:nvPr/>
        </p:nvSpPr>
        <p:spPr>
          <a:xfrm>
            <a:off x="4289425" y="3711575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1887752" y="228600"/>
            <a:ext cx="78485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makes the times that the tides occur change in a predictable pattern</a:t>
            </a:r>
            <a:r>
              <a:rPr lang="en-US" sz="3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</p:txBody>
      </p:sp>
      <p:grpSp>
        <p:nvGrpSpPr>
          <p:cNvPr id="232" name="Shape 232"/>
          <p:cNvGrpSpPr/>
          <p:nvPr/>
        </p:nvGrpSpPr>
        <p:grpSpPr>
          <a:xfrm>
            <a:off x="1066800" y="1817109"/>
            <a:ext cx="6770688" cy="4259582"/>
            <a:chOff x="1306286" y="1642909"/>
            <a:chExt cx="6770914" cy="4260319"/>
          </a:xfrm>
        </p:grpSpPr>
        <p:grpSp>
          <p:nvGrpSpPr>
            <p:cNvPr id="233" name="Shape 233"/>
            <p:cNvGrpSpPr/>
            <p:nvPr/>
          </p:nvGrpSpPr>
          <p:grpSpPr>
            <a:xfrm>
              <a:off x="2127191" y="1642909"/>
              <a:ext cx="5950009" cy="4260319"/>
              <a:chOff x="1387" y="890"/>
              <a:chExt cx="3748" cy="2683"/>
            </a:xfrm>
          </p:grpSpPr>
          <p:sp>
            <p:nvSpPr>
              <p:cNvPr id="234" name="Shape 234"/>
              <p:cNvSpPr/>
              <p:nvPr/>
            </p:nvSpPr>
            <p:spPr>
              <a:xfrm>
                <a:off x="4704" y="1200"/>
                <a:ext cx="432" cy="432"/>
              </a:xfrm>
              <a:prstGeom prst="ellipse">
                <a:avLst/>
              </a:prstGeom>
              <a:blipFill rotWithShape="1">
                <a:blip r:embed="rId3">
                  <a:alphaModFix/>
                </a:blip>
                <a:tile tx="0" ty="0" sx="100000" sy="100000" flip="none" algn="tl"/>
              </a:blip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Shape 235"/>
              <p:cNvSpPr/>
              <p:nvPr/>
            </p:nvSpPr>
            <p:spPr>
              <a:xfrm rot="9430467">
                <a:off x="3168" y="1056"/>
                <a:ext cx="1199" cy="1727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6" name="Shape 236"/>
              <p:cNvSpPr txBox="1"/>
              <p:nvPr/>
            </p:nvSpPr>
            <p:spPr>
              <a:xfrm rot="-1369533">
                <a:off x="3733" y="1381"/>
                <a:ext cx="424" cy="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Shape 237"/>
              <p:cNvSpPr/>
              <p:nvPr/>
            </p:nvSpPr>
            <p:spPr>
              <a:xfrm rot="-1393172">
                <a:off x="1680" y="1679"/>
                <a:ext cx="1199" cy="1727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38" name="Shape 238"/>
              <p:cNvGrpSpPr/>
              <p:nvPr/>
            </p:nvGrpSpPr>
            <p:grpSpPr>
              <a:xfrm>
                <a:off x="2112" y="1344"/>
                <a:ext cx="1823" cy="1776"/>
                <a:chOff x="1920" y="1103"/>
                <a:chExt cx="1823" cy="1776"/>
              </a:xfrm>
            </p:grpSpPr>
            <p:sp>
              <p:nvSpPr>
                <p:cNvPr id="239" name="Shape 239"/>
                <p:cNvSpPr/>
                <p:nvPr/>
              </p:nvSpPr>
              <p:spPr>
                <a:xfrm>
                  <a:off x="1920" y="1103"/>
                  <a:ext cx="1823" cy="1776"/>
                </a:xfrm>
                <a:prstGeom prst="ellipse">
                  <a:avLst/>
                </a:prstGeom>
                <a:solidFill>
                  <a:srgbClr val="00CCFF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" name="Shape 240"/>
                <p:cNvSpPr/>
                <p:nvPr/>
              </p:nvSpPr>
              <p:spPr>
                <a:xfrm>
                  <a:off x="2579" y="1725"/>
                  <a:ext cx="445" cy="4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46" h="406" extrusionOk="0">
                      <a:moveTo>
                        <a:pt x="164" y="111"/>
                      </a:moveTo>
                      <a:cubicBezTo>
                        <a:pt x="172" y="86"/>
                        <a:pt x="182" y="72"/>
                        <a:pt x="200" y="53"/>
                      </a:cubicBezTo>
                      <a:cubicBezTo>
                        <a:pt x="446" y="64"/>
                        <a:pt x="359" y="0"/>
                        <a:pt x="387" y="176"/>
                      </a:cubicBezTo>
                      <a:cubicBezTo>
                        <a:pt x="388" y="184"/>
                        <a:pt x="397" y="190"/>
                        <a:pt x="402" y="197"/>
                      </a:cubicBezTo>
                      <a:cubicBezTo>
                        <a:pt x="412" y="228"/>
                        <a:pt x="413" y="260"/>
                        <a:pt x="423" y="291"/>
                      </a:cubicBezTo>
                      <a:cubicBezTo>
                        <a:pt x="391" y="392"/>
                        <a:pt x="309" y="366"/>
                        <a:pt x="207" y="370"/>
                      </a:cubicBezTo>
                      <a:cubicBezTo>
                        <a:pt x="190" y="372"/>
                        <a:pt x="173" y="371"/>
                        <a:pt x="157" y="377"/>
                      </a:cubicBezTo>
                      <a:cubicBezTo>
                        <a:pt x="141" y="383"/>
                        <a:pt x="114" y="406"/>
                        <a:pt x="114" y="406"/>
                      </a:cubicBezTo>
                      <a:cubicBezTo>
                        <a:pt x="55" y="396"/>
                        <a:pt x="51" y="382"/>
                        <a:pt x="13" y="341"/>
                      </a:cubicBezTo>
                      <a:cubicBezTo>
                        <a:pt x="3" y="311"/>
                        <a:pt x="0" y="174"/>
                        <a:pt x="35" y="140"/>
                      </a:cubicBezTo>
                      <a:cubicBezTo>
                        <a:pt x="69" y="107"/>
                        <a:pt x="196" y="174"/>
                        <a:pt x="164" y="11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241" name="Shape 241"/>
            <p:cNvSpPr/>
            <p:nvPr/>
          </p:nvSpPr>
          <p:spPr>
            <a:xfrm>
              <a:off x="1306286" y="1807028"/>
              <a:ext cx="1295443" cy="392974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1790773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But there is more going on than just the revolution of the moon around the Ear</a:t>
            </a:r>
            <a:r>
              <a:rPr lang="en-US" sz="36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th.</a:t>
            </a:r>
          </a:p>
        </p:txBody>
      </p:sp>
      <p:sp>
        <p:nvSpPr>
          <p:cNvPr id="247" name="Shape 247"/>
          <p:cNvSpPr/>
          <p:nvPr/>
        </p:nvSpPr>
        <p:spPr>
          <a:xfrm>
            <a:off x="443752" y="57015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The Earth </a:t>
            </a:r>
            <a:r>
              <a:rPr lang="en-US" sz="4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rotates every</a:t>
            </a:r>
            <a:r>
              <a:rPr lang="en-US" sz="4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 day.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4495800" y="3581400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grpSp>
        <p:nvGrpSpPr>
          <p:cNvPr id="249" name="Shape 249"/>
          <p:cNvGrpSpPr/>
          <p:nvPr/>
        </p:nvGrpSpPr>
        <p:grpSpPr>
          <a:xfrm>
            <a:off x="1306513" y="1642417"/>
            <a:ext cx="6770687" cy="4261303"/>
            <a:chOff x="1306286" y="1642909"/>
            <a:chExt cx="6770914" cy="4260319"/>
          </a:xfrm>
        </p:grpSpPr>
        <p:grpSp>
          <p:nvGrpSpPr>
            <p:cNvPr id="250" name="Shape 250"/>
            <p:cNvGrpSpPr/>
            <p:nvPr/>
          </p:nvGrpSpPr>
          <p:grpSpPr>
            <a:xfrm>
              <a:off x="2127191" y="1642909"/>
              <a:ext cx="5950009" cy="4260319"/>
              <a:chOff x="1387" y="890"/>
              <a:chExt cx="3748" cy="2683"/>
            </a:xfrm>
          </p:grpSpPr>
          <p:sp>
            <p:nvSpPr>
              <p:cNvPr id="251" name="Shape 251"/>
              <p:cNvSpPr/>
              <p:nvPr/>
            </p:nvSpPr>
            <p:spPr>
              <a:xfrm>
                <a:off x="4704" y="1200"/>
                <a:ext cx="432" cy="432"/>
              </a:xfrm>
              <a:prstGeom prst="ellipse">
                <a:avLst/>
              </a:prstGeom>
              <a:blipFill rotWithShape="1">
                <a:blip r:embed="rId3">
                  <a:alphaModFix/>
                </a:blip>
                <a:tile tx="0" ty="0" sx="100000" sy="100000" flip="none" algn="tl"/>
              </a:blip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Shape 252"/>
              <p:cNvSpPr/>
              <p:nvPr/>
            </p:nvSpPr>
            <p:spPr>
              <a:xfrm rot="9430467">
                <a:off x="3168" y="1056"/>
                <a:ext cx="1199" cy="1727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3" name="Shape 253"/>
              <p:cNvSpPr txBox="1"/>
              <p:nvPr/>
            </p:nvSpPr>
            <p:spPr>
              <a:xfrm rot="-1369533">
                <a:off x="3733" y="1381"/>
                <a:ext cx="424" cy="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Shape 254"/>
              <p:cNvSpPr/>
              <p:nvPr/>
            </p:nvSpPr>
            <p:spPr>
              <a:xfrm rot="-1393172">
                <a:off x="1680" y="1679"/>
                <a:ext cx="1199" cy="1727"/>
              </a:xfrm>
              <a:prstGeom prst="moon">
                <a:avLst>
                  <a:gd name="adj" fmla="val 50000"/>
                </a:avLst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55" name="Shape 255"/>
              <p:cNvGrpSpPr/>
              <p:nvPr/>
            </p:nvGrpSpPr>
            <p:grpSpPr>
              <a:xfrm>
                <a:off x="2112" y="1344"/>
                <a:ext cx="1823" cy="1776"/>
                <a:chOff x="1920" y="1103"/>
                <a:chExt cx="1823" cy="1776"/>
              </a:xfrm>
            </p:grpSpPr>
            <p:sp>
              <p:nvSpPr>
                <p:cNvPr id="256" name="Shape 256"/>
                <p:cNvSpPr/>
                <p:nvPr/>
              </p:nvSpPr>
              <p:spPr>
                <a:xfrm>
                  <a:off x="1920" y="1103"/>
                  <a:ext cx="1823" cy="1776"/>
                </a:xfrm>
                <a:prstGeom prst="ellipse">
                  <a:avLst/>
                </a:prstGeom>
                <a:solidFill>
                  <a:srgbClr val="00CCFF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" name="Shape 257"/>
                <p:cNvSpPr/>
                <p:nvPr/>
              </p:nvSpPr>
              <p:spPr>
                <a:xfrm>
                  <a:off x="2579" y="1725"/>
                  <a:ext cx="445" cy="4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46" h="406" extrusionOk="0">
                      <a:moveTo>
                        <a:pt x="164" y="111"/>
                      </a:moveTo>
                      <a:cubicBezTo>
                        <a:pt x="172" y="86"/>
                        <a:pt x="182" y="72"/>
                        <a:pt x="200" y="53"/>
                      </a:cubicBezTo>
                      <a:cubicBezTo>
                        <a:pt x="446" y="64"/>
                        <a:pt x="359" y="0"/>
                        <a:pt x="387" y="176"/>
                      </a:cubicBezTo>
                      <a:cubicBezTo>
                        <a:pt x="388" y="184"/>
                        <a:pt x="397" y="190"/>
                        <a:pt x="402" y="197"/>
                      </a:cubicBezTo>
                      <a:cubicBezTo>
                        <a:pt x="412" y="228"/>
                        <a:pt x="413" y="260"/>
                        <a:pt x="423" y="291"/>
                      </a:cubicBezTo>
                      <a:cubicBezTo>
                        <a:pt x="391" y="392"/>
                        <a:pt x="309" y="366"/>
                        <a:pt x="207" y="370"/>
                      </a:cubicBezTo>
                      <a:cubicBezTo>
                        <a:pt x="190" y="372"/>
                        <a:pt x="173" y="371"/>
                        <a:pt x="157" y="377"/>
                      </a:cubicBezTo>
                      <a:cubicBezTo>
                        <a:pt x="141" y="383"/>
                        <a:pt x="114" y="406"/>
                        <a:pt x="114" y="406"/>
                      </a:cubicBezTo>
                      <a:cubicBezTo>
                        <a:pt x="55" y="396"/>
                        <a:pt x="51" y="382"/>
                        <a:pt x="13" y="341"/>
                      </a:cubicBezTo>
                      <a:cubicBezTo>
                        <a:pt x="3" y="311"/>
                        <a:pt x="0" y="174"/>
                        <a:pt x="35" y="140"/>
                      </a:cubicBezTo>
                      <a:cubicBezTo>
                        <a:pt x="69" y="107"/>
                        <a:pt x="196" y="174"/>
                        <a:pt x="164" y="11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258" name="Shape 258"/>
            <p:cNvSpPr/>
            <p:nvPr/>
          </p:nvSpPr>
          <p:spPr>
            <a:xfrm>
              <a:off x="1306286" y="1807028"/>
              <a:ext cx="1295443" cy="392974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9" name="Shape 259"/>
          <p:cNvSpPr txBox="1"/>
          <p:nvPr/>
        </p:nvSpPr>
        <p:spPr>
          <a:xfrm>
            <a:off x="4515350" y="3485610"/>
            <a:ext cx="277811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6780211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Let’s put a person on the equator of the Earth.</a:t>
            </a:r>
          </a:p>
        </p:txBody>
      </p:sp>
      <p:sp>
        <p:nvSpPr>
          <p:cNvPr id="266" name="Shape 266"/>
          <p:cNvSpPr/>
          <p:nvPr/>
        </p:nvSpPr>
        <p:spPr>
          <a:xfrm>
            <a:off x="228600" y="5562600"/>
            <a:ext cx="845790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Remember, you are looking at the Earth from the North Pole, so this person appears to be on the edge of the Earth.</a:t>
            </a:r>
          </a:p>
        </p:txBody>
      </p:sp>
      <p:grpSp>
        <p:nvGrpSpPr>
          <p:cNvPr id="267" name="Shape 267"/>
          <p:cNvGrpSpPr/>
          <p:nvPr/>
        </p:nvGrpSpPr>
        <p:grpSpPr>
          <a:xfrm>
            <a:off x="2203391" y="1414309"/>
            <a:ext cx="5950009" cy="4260319"/>
            <a:chOff x="1387" y="890"/>
            <a:chExt cx="3748" cy="2683"/>
          </a:xfrm>
        </p:grpSpPr>
        <p:sp>
          <p:nvSpPr>
            <p:cNvPr id="268" name="Shape 268"/>
            <p:cNvSpPr/>
            <p:nvPr/>
          </p:nvSpPr>
          <p:spPr>
            <a:xfrm>
              <a:off x="4704" y="1200"/>
              <a:ext cx="432" cy="43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100000" sy="100000" flip="none" algn="tl"/>
            </a:blip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Shape 269"/>
            <p:cNvSpPr/>
            <p:nvPr/>
          </p:nvSpPr>
          <p:spPr>
            <a:xfrm rot="9430467">
              <a:off x="3168" y="1056"/>
              <a:ext cx="1199" cy="1727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 txBox="1"/>
            <p:nvPr/>
          </p:nvSpPr>
          <p:spPr>
            <a:xfrm rot="-1369533">
              <a:off x="3733" y="1381"/>
              <a:ext cx="424" cy="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Shape 271"/>
            <p:cNvSpPr/>
            <p:nvPr/>
          </p:nvSpPr>
          <p:spPr>
            <a:xfrm rot="-1393172">
              <a:off x="1680" y="1679"/>
              <a:ext cx="1199" cy="1727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72" name="Shape 272"/>
            <p:cNvGrpSpPr/>
            <p:nvPr/>
          </p:nvGrpSpPr>
          <p:grpSpPr>
            <a:xfrm>
              <a:off x="2112" y="1344"/>
              <a:ext cx="1823" cy="1776"/>
              <a:chOff x="1920" y="1103"/>
              <a:chExt cx="1823" cy="1776"/>
            </a:xfrm>
          </p:grpSpPr>
          <p:sp>
            <p:nvSpPr>
              <p:cNvPr id="273" name="Shape 273"/>
              <p:cNvSpPr/>
              <p:nvPr/>
            </p:nvSpPr>
            <p:spPr>
              <a:xfrm>
                <a:off x="1920" y="1103"/>
                <a:ext cx="1823" cy="1776"/>
              </a:xfrm>
              <a:prstGeom prst="ellipse">
                <a:avLst/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Shape 274"/>
              <p:cNvSpPr/>
              <p:nvPr/>
            </p:nvSpPr>
            <p:spPr>
              <a:xfrm>
                <a:off x="2579" y="1725"/>
                <a:ext cx="445" cy="405"/>
              </a:xfrm>
              <a:custGeom>
                <a:avLst/>
                <a:gdLst/>
                <a:ahLst/>
                <a:cxnLst/>
                <a:rect l="0" t="0" r="0" b="0"/>
                <a:pathLst>
                  <a:path w="446" h="406" extrusionOk="0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75" name="Shape 275"/>
          <p:cNvGrpSpPr/>
          <p:nvPr/>
        </p:nvGrpSpPr>
        <p:grpSpPr>
          <a:xfrm rot="2395672">
            <a:off x="5791200" y="1524000"/>
            <a:ext cx="533400" cy="1142999"/>
            <a:chOff x="671" y="2112"/>
            <a:chExt cx="336" cy="719"/>
          </a:xfrm>
        </p:grpSpPr>
        <p:sp>
          <p:nvSpPr>
            <p:cNvPr id="276" name="Shape 276"/>
            <p:cNvSpPr/>
            <p:nvPr/>
          </p:nvSpPr>
          <p:spPr>
            <a:xfrm>
              <a:off x="719" y="2112"/>
              <a:ext cx="239" cy="239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77" name="Shape 277"/>
            <p:cNvCxnSpPr/>
            <p:nvPr/>
          </p:nvCxnSpPr>
          <p:spPr>
            <a:xfrm>
              <a:off x="838" y="2352"/>
              <a:ext cx="0" cy="288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Shape 278"/>
            <p:cNvCxnSpPr/>
            <p:nvPr/>
          </p:nvCxnSpPr>
          <p:spPr>
            <a:xfrm flipH="1">
              <a:off x="863" y="2352"/>
              <a:ext cx="144" cy="144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Shape 279"/>
            <p:cNvCxnSpPr/>
            <p:nvPr/>
          </p:nvCxnSpPr>
          <p:spPr>
            <a:xfrm>
              <a:off x="671" y="2304"/>
              <a:ext cx="144" cy="191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Shape 280"/>
            <p:cNvCxnSpPr/>
            <p:nvPr/>
          </p:nvCxnSpPr>
          <p:spPr>
            <a:xfrm>
              <a:off x="864" y="2639"/>
              <a:ext cx="95" cy="191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Shape 281"/>
            <p:cNvCxnSpPr/>
            <p:nvPr/>
          </p:nvCxnSpPr>
          <p:spPr>
            <a:xfrm flipH="1">
              <a:off x="671" y="2639"/>
              <a:ext cx="144" cy="191"/>
            </a:xfrm>
            <a:prstGeom prst="straightConnector1">
              <a:avLst/>
            </a:prstGeom>
            <a:noFill/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82" name="Shape 282"/>
          <p:cNvSpPr txBox="1"/>
          <p:nvPr/>
        </p:nvSpPr>
        <p:spPr>
          <a:xfrm>
            <a:off x="4571708" y="3303841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2209800" y="3124200"/>
            <a:ext cx="4724400" cy="2971799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As the Earth rotates, the person will move through two very high bulges of water and two areas of low water each day</a:t>
            </a:r>
            <a:r>
              <a:rPr lang="en-US" sz="32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</p:txBody>
      </p:sp>
      <p:sp>
        <p:nvSpPr>
          <p:cNvPr id="290" name="Shape 290"/>
          <p:cNvSpPr/>
          <p:nvPr/>
        </p:nvSpPr>
        <p:spPr>
          <a:xfrm>
            <a:off x="8001000" y="4191000"/>
            <a:ext cx="685799" cy="685799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1" name="Shape 291"/>
          <p:cNvGrpSpPr/>
          <p:nvPr/>
        </p:nvGrpSpPr>
        <p:grpSpPr>
          <a:xfrm>
            <a:off x="3124200" y="3019969"/>
            <a:ext cx="2960143" cy="2999830"/>
            <a:chOff x="1968" y="1902"/>
            <a:chExt cx="1864" cy="1889"/>
          </a:xfrm>
        </p:grpSpPr>
        <p:grpSp>
          <p:nvGrpSpPr>
            <p:cNvPr id="292" name="Shape 292"/>
            <p:cNvGrpSpPr/>
            <p:nvPr/>
          </p:nvGrpSpPr>
          <p:grpSpPr>
            <a:xfrm>
              <a:off x="1968" y="2015"/>
              <a:ext cx="1823" cy="1776"/>
              <a:chOff x="1920" y="1103"/>
              <a:chExt cx="1823" cy="1776"/>
            </a:xfrm>
          </p:grpSpPr>
          <p:sp>
            <p:nvSpPr>
              <p:cNvPr id="293" name="Shape 293"/>
              <p:cNvSpPr/>
              <p:nvPr/>
            </p:nvSpPr>
            <p:spPr>
              <a:xfrm>
                <a:off x="1920" y="1103"/>
                <a:ext cx="1823" cy="1776"/>
              </a:xfrm>
              <a:prstGeom prst="ellipse">
                <a:avLst/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Shape 294"/>
              <p:cNvSpPr/>
              <p:nvPr/>
            </p:nvSpPr>
            <p:spPr>
              <a:xfrm>
                <a:off x="2579" y="1725"/>
                <a:ext cx="445" cy="405"/>
              </a:xfrm>
              <a:custGeom>
                <a:avLst/>
                <a:gdLst/>
                <a:ahLst/>
                <a:cxnLst/>
                <a:rect l="0" t="0" r="0" b="0"/>
                <a:pathLst>
                  <a:path w="446" h="406" extrusionOk="0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5" name="Shape 295"/>
            <p:cNvGrpSpPr/>
            <p:nvPr/>
          </p:nvGrpSpPr>
          <p:grpSpPr>
            <a:xfrm rot="2395672">
              <a:off x="3428" y="1971"/>
              <a:ext cx="336" cy="335"/>
              <a:chOff x="671" y="2112"/>
              <a:chExt cx="336" cy="719"/>
            </a:xfrm>
          </p:grpSpPr>
          <p:sp>
            <p:nvSpPr>
              <p:cNvPr id="296" name="Shape 296"/>
              <p:cNvSpPr/>
              <p:nvPr/>
            </p:nvSpPr>
            <p:spPr>
              <a:xfrm>
                <a:off x="719" y="2112"/>
                <a:ext cx="239" cy="239"/>
              </a:xfrm>
              <a:prstGeom prst="smileyFace">
                <a:avLst>
                  <a:gd name="adj" fmla="val 4653"/>
                </a:avLst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97" name="Shape 297"/>
              <p:cNvCxnSpPr/>
              <p:nvPr/>
            </p:nvCxnSpPr>
            <p:spPr>
              <a:xfrm>
                <a:off x="838" y="2352"/>
                <a:ext cx="0" cy="288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8" name="Shape 298"/>
              <p:cNvCxnSpPr/>
              <p:nvPr/>
            </p:nvCxnSpPr>
            <p:spPr>
              <a:xfrm flipH="1">
                <a:off x="863" y="2352"/>
                <a:ext cx="144" cy="144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9" name="Shape 299"/>
              <p:cNvCxnSpPr/>
              <p:nvPr/>
            </p:nvCxnSpPr>
            <p:spPr>
              <a:xfrm>
                <a:off x="671" y="2304"/>
                <a:ext cx="144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0" name="Shape 300"/>
              <p:cNvCxnSpPr/>
              <p:nvPr/>
            </p:nvCxnSpPr>
            <p:spPr>
              <a:xfrm>
                <a:off x="864" y="2639"/>
                <a:ext cx="95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Shape 301"/>
              <p:cNvCxnSpPr/>
              <p:nvPr/>
            </p:nvCxnSpPr>
            <p:spPr>
              <a:xfrm flipH="1">
                <a:off x="671" y="2639"/>
                <a:ext cx="144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02" name="Shape 302"/>
          <p:cNvSpPr txBox="1"/>
          <p:nvPr/>
        </p:nvSpPr>
        <p:spPr>
          <a:xfrm>
            <a:off x="4349750" y="4426742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18632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 call these areas high tide and low tide.</a:t>
            </a:r>
          </a:p>
        </p:txBody>
      </p:sp>
      <p:sp>
        <p:nvSpPr>
          <p:cNvPr id="309" name="Shape 309"/>
          <p:cNvSpPr/>
          <p:nvPr/>
        </p:nvSpPr>
        <p:spPr>
          <a:xfrm>
            <a:off x="457200" y="541020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Remember,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a 24 hour period of rotation,</a:t>
            </a:r>
            <a:r>
              <a:rPr lang="en-US"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 there are two high tides and two low tides.</a:t>
            </a:r>
          </a:p>
        </p:txBody>
      </p:sp>
      <p:sp>
        <p:nvSpPr>
          <p:cNvPr id="310" name="Shape 310"/>
          <p:cNvSpPr/>
          <p:nvPr/>
        </p:nvSpPr>
        <p:spPr>
          <a:xfrm>
            <a:off x="1981200" y="1747838"/>
            <a:ext cx="4724400" cy="2971799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7772400" y="2814638"/>
            <a:ext cx="685799" cy="685799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2" name="Shape 312"/>
          <p:cNvGrpSpPr/>
          <p:nvPr/>
        </p:nvGrpSpPr>
        <p:grpSpPr>
          <a:xfrm>
            <a:off x="2895600" y="1643606"/>
            <a:ext cx="2960143" cy="2999831"/>
            <a:chOff x="1968" y="1902"/>
            <a:chExt cx="1864" cy="1889"/>
          </a:xfrm>
        </p:grpSpPr>
        <p:grpSp>
          <p:nvGrpSpPr>
            <p:cNvPr id="313" name="Shape 313"/>
            <p:cNvGrpSpPr/>
            <p:nvPr/>
          </p:nvGrpSpPr>
          <p:grpSpPr>
            <a:xfrm>
              <a:off x="1968" y="2015"/>
              <a:ext cx="1823" cy="1776"/>
              <a:chOff x="1920" y="1103"/>
              <a:chExt cx="1823" cy="1776"/>
            </a:xfrm>
          </p:grpSpPr>
          <p:sp>
            <p:nvSpPr>
              <p:cNvPr id="314" name="Shape 314"/>
              <p:cNvSpPr/>
              <p:nvPr/>
            </p:nvSpPr>
            <p:spPr>
              <a:xfrm>
                <a:off x="1920" y="1103"/>
                <a:ext cx="1823" cy="1776"/>
              </a:xfrm>
              <a:prstGeom prst="ellipse">
                <a:avLst/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2579" y="1725"/>
                <a:ext cx="445" cy="405"/>
              </a:xfrm>
              <a:custGeom>
                <a:avLst/>
                <a:gdLst/>
                <a:ahLst/>
                <a:cxnLst/>
                <a:rect l="0" t="0" r="0" b="0"/>
                <a:pathLst>
                  <a:path w="446" h="406" extrusionOk="0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6" name="Shape 316"/>
            <p:cNvGrpSpPr/>
            <p:nvPr/>
          </p:nvGrpSpPr>
          <p:grpSpPr>
            <a:xfrm rot="2395672">
              <a:off x="3428" y="1971"/>
              <a:ext cx="336" cy="335"/>
              <a:chOff x="671" y="2112"/>
              <a:chExt cx="336" cy="719"/>
            </a:xfrm>
          </p:grpSpPr>
          <p:sp>
            <p:nvSpPr>
              <p:cNvPr id="317" name="Shape 317"/>
              <p:cNvSpPr/>
              <p:nvPr/>
            </p:nvSpPr>
            <p:spPr>
              <a:xfrm>
                <a:off x="719" y="2112"/>
                <a:ext cx="239" cy="239"/>
              </a:xfrm>
              <a:prstGeom prst="smileyFace">
                <a:avLst>
                  <a:gd name="adj" fmla="val 4653"/>
                </a:avLst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18" name="Shape 318"/>
              <p:cNvCxnSpPr/>
              <p:nvPr/>
            </p:nvCxnSpPr>
            <p:spPr>
              <a:xfrm>
                <a:off x="838" y="2352"/>
                <a:ext cx="0" cy="288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9" name="Shape 319"/>
              <p:cNvCxnSpPr/>
              <p:nvPr/>
            </p:nvCxnSpPr>
            <p:spPr>
              <a:xfrm flipH="1">
                <a:off x="863" y="2352"/>
                <a:ext cx="144" cy="144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0" name="Shape 320"/>
              <p:cNvCxnSpPr/>
              <p:nvPr/>
            </p:nvCxnSpPr>
            <p:spPr>
              <a:xfrm>
                <a:off x="671" y="2304"/>
                <a:ext cx="144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1" name="Shape 321"/>
              <p:cNvCxnSpPr/>
              <p:nvPr/>
            </p:nvCxnSpPr>
            <p:spPr>
              <a:xfrm>
                <a:off x="864" y="2639"/>
                <a:ext cx="95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" name="Shape 322"/>
              <p:cNvCxnSpPr/>
              <p:nvPr/>
            </p:nvCxnSpPr>
            <p:spPr>
              <a:xfrm flipH="1">
                <a:off x="671" y="2639"/>
                <a:ext cx="144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23" name="Shape 323"/>
          <p:cNvSpPr txBox="1"/>
          <p:nvPr/>
        </p:nvSpPr>
        <p:spPr>
          <a:xfrm>
            <a:off x="4121150" y="2974181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Shape 329"/>
          <p:cNvGrpSpPr/>
          <p:nvPr/>
        </p:nvGrpSpPr>
        <p:grpSpPr>
          <a:xfrm>
            <a:off x="533399" y="3124200"/>
            <a:ext cx="8153400" cy="2971799"/>
            <a:chOff x="335" y="1968"/>
            <a:chExt cx="5136" cy="1871"/>
          </a:xfrm>
        </p:grpSpPr>
        <p:grpSp>
          <p:nvGrpSpPr>
            <p:cNvPr id="330" name="Shape 330"/>
            <p:cNvGrpSpPr/>
            <p:nvPr/>
          </p:nvGrpSpPr>
          <p:grpSpPr>
            <a:xfrm>
              <a:off x="1392" y="1968"/>
              <a:ext cx="4080" cy="1871"/>
              <a:chOff x="1392" y="1968"/>
              <a:chExt cx="4080" cy="1871"/>
            </a:xfrm>
          </p:grpSpPr>
          <p:sp>
            <p:nvSpPr>
              <p:cNvPr id="331" name="Shape 331"/>
              <p:cNvSpPr/>
              <p:nvPr/>
            </p:nvSpPr>
            <p:spPr>
              <a:xfrm>
                <a:off x="1392" y="1968"/>
                <a:ext cx="2975" cy="1871"/>
              </a:xfrm>
              <a:prstGeom prst="ellipse">
                <a:avLst/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5040" y="2639"/>
                <a:ext cx="432" cy="432"/>
              </a:xfrm>
              <a:prstGeom prst="ellipse">
                <a:avLst/>
              </a:prstGeom>
              <a:blipFill rotWithShape="1">
                <a:blip r:embed="rId3">
                  <a:alphaModFix/>
                </a:blip>
                <a:tile tx="0" ty="0" sx="100000" sy="100000" flip="none" algn="tl"/>
              </a:blip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33" name="Shape 333"/>
            <p:cNvSpPr/>
            <p:nvPr/>
          </p:nvSpPr>
          <p:spPr>
            <a:xfrm>
              <a:off x="335" y="2687"/>
              <a:ext cx="432" cy="4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4" name="Shape 334"/>
          <p:cNvGrpSpPr/>
          <p:nvPr/>
        </p:nvGrpSpPr>
        <p:grpSpPr>
          <a:xfrm>
            <a:off x="3124200" y="3019969"/>
            <a:ext cx="2960143" cy="2999830"/>
            <a:chOff x="1968" y="1902"/>
            <a:chExt cx="1864" cy="1889"/>
          </a:xfrm>
        </p:grpSpPr>
        <p:grpSp>
          <p:nvGrpSpPr>
            <p:cNvPr id="335" name="Shape 335"/>
            <p:cNvGrpSpPr/>
            <p:nvPr/>
          </p:nvGrpSpPr>
          <p:grpSpPr>
            <a:xfrm>
              <a:off x="1968" y="2015"/>
              <a:ext cx="1823" cy="1776"/>
              <a:chOff x="1920" y="1103"/>
              <a:chExt cx="1823" cy="1776"/>
            </a:xfrm>
          </p:grpSpPr>
          <p:sp>
            <p:nvSpPr>
              <p:cNvPr id="336" name="Shape 336"/>
              <p:cNvSpPr/>
              <p:nvPr/>
            </p:nvSpPr>
            <p:spPr>
              <a:xfrm>
                <a:off x="1920" y="1103"/>
                <a:ext cx="1823" cy="1776"/>
              </a:xfrm>
              <a:prstGeom prst="ellipse">
                <a:avLst/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Shape 337"/>
              <p:cNvSpPr/>
              <p:nvPr/>
            </p:nvSpPr>
            <p:spPr>
              <a:xfrm>
                <a:off x="2579" y="1725"/>
                <a:ext cx="445" cy="405"/>
              </a:xfrm>
              <a:custGeom>
                <a:avLst/>
                <a:gdLst/>
                <a:ahLst/>
                <a:cxnLst/>
                <a:rect l="0" t="0" r="0" b="0"/>
                <a:pathLst>
                  <a:path w="446" h="406" extrusionOk="0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8" name="Shape 338"/>
            <p:cNvGrpSpPr/>
            <p:nvPr/>
          </p:nvGrpSpPr>
          <p:grpSpPr>
            <a:xfrm rot="2395672">
              <a:off x="3428" y="1971"/>
              <a:ext cx="336" cy="335"/>
              <a:chOff x="671" y="2112"/>
              <a:chExt cx="336" cy="719"/>
            </a:xfrm>
          </p:grpSpPr>
          <p:sp>
            <p:nvSpPr>
              <p:cNvPr id="339" name="Shape 339"/>
              <p:cNvSpPr/>
              <p:nvPr/>
            </p:nvSpPr>
            <p:spPr>
              <a:xfrm>
                <a:off x="719" y="2112"/>
                <a:ext cx="239" cy="239"/>
              </a:xfrm>
              <a:prstGeom prst="smileyFace">
                <a:avLst>
                  <a:gd name="adj" fmla="val 4653"/>
                </a:avLst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40" name="Shape 340"/>
              <p:cNvCxnSpPr/>
              <p:nvPr/>
            </p:nvCxnSpPr>
            <p:spPr>
              <a:xfrm>
                <a:off x="838" y="2352"/>
                <a:ext cx="0" cy="288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" name="Shape 341"/>
              <p:cNvCxnSpPr/>
              <p:nvPr/>
            </p:nvCxnSpPr>
            <p:spPr>
              <a:xfrm flipH="1">
                <a:off x="863" y="2352"/>
                <a:ext cx="144" cy="144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" name="Shape 342"/>
              <p:cNvCxnSpPr/>
              <p:nvPr/>
            </p:nvCxnSpPr>
            <p:spPr>
              <a:xfrm>
                <a:off x="671" y="2304"/>
                <a:ext cx="144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" name="Shape 343"/>
              <p:cNvCxnSpPr/>
              <p:nvPr/>
            </p:nvCxnSpPr>
            <p:spPr>
              <a:xfrm>
                <a:off x="864" y="2639"/>
                <a:ext cx="95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" name="Shape 344"/>
              <p:cNvCxnSpPr/>
              <p:nvPr/>
            </p:nvCxnSpPr>
            <p:spPr>
              <a:xfrm flipH="1">
                <a:off x="671" y="2639"/>
                <a:ext cx="144" cy="191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45" name="Shape 345"/>
          <p:cNvSpPr txBox="1"/>
          <p:nvPr/>
        </p:nvSpPr>
        <p:spPr>
          <a:xfrm>
            <a:off x="1816333" y="457200"/>
            <a:ext cx="7619999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is what it looks like with both motions.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4349750" y="4426742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1911724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Spring Tides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1438275" y="1798161"/>
            <a:ext cx="7391399" cy="384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ymbol"/>
              <a:buChar char="◉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When the Sun, Earth, and Moon are in a straight line- high tides are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higher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than normal, and low tides are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lower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than normal. This occurs during the full moon and new moon.</a:t>
            </a:r>
          </a:p>
        </p:txBody>
      </p:sp>
      <p:sp>
        <p:nvSpPr>
          <p:cNvPr id="353" name="Shape 353"/>
          <p:cNvSpPr/>
          <p:nvPr/>
        </p:nvSpPr>
        <p:spPr>
          <a:xfrm>
            <a:off x="7848600" y="3352800"/>
            <a:ext cx="685799" cy="685799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Shape 354"/>
          <p:cNvSpPr/>
          <p:nvPr/>
        </p:nvSpPr>
        <p:spPr>
          <a:xfrm rot="9430467">
            <a:off x="5410199" y="3124199"/>
            <a:ext cx="1905000" cy="2743200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5" name="Shape 355"/>
          <p:cNvSpPr txBox="1"/>
          <p:nvPr/>
        </p:nvSpPr>
        <p:spPr>
          <a:xfrm rot="-1369533">
            <a:off x="6336328" y="3650537"/>
            <a:ext cx="673505" cy="14292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Shape 356"/>
          <p:cNvSpPr/>
          <p:nvPr/>
        </p:nvSpPr>
        <p:spPr>
          <a:xfrm rot="-1393172">
            <a:off x="3047999" y="4114800"/>
            <a:ext cx="1905000" cy="2743199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Shape 357"/>
          <p:cNvSpPr/>
          <p:nvPr/>
        </p:nvSpPr>
        <p:spPr>
          <a:xfrm>
            <a:off x="3733800" y="3581400"/>
            <a:ext cx="2895600" cy="2819400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Shape 358"/>
          <p:cNvSpPr/>
          <p:nvPr/>
        </p:nvSpPr>
        <p:spPr>
          <a:xfrm>
            <a:off x="4779962" y="4567237"/>
            <a:ext cx="708025" cy="644525"/>
          </a:xfrm>
          <a:custGeom>
            <a:avLst/>
            <a:gdLst/>
            <a:ahLst/>
            <a:cxnLst/>
            <a:rect l="0" t="0" r="0" b="0"/>
            <a:pathLst>
              <a:path w="446" h="406" extrusionOk="0">
                <a:moveTo>
                  <a:pt x="164" y="111"/>
                </a:moveTo>
                <a:cubicBezTo>
                  <a:pt x="172" y="86"/>
                  <a:pt x="182" y="72"/>
                  <a:pt x="200" y="53"/>
                </a:cubicBezTo>
                <a:cubicBezTo>
                  <a:pt x="446" y="64"/>
                  <a:pt x="359" y="0"/>
                  <a:pt x="387" y="176"/>
                </a:cubicBezTo>
                <a:cubicBezTo>
                  <a:pt x="388" y="184"/>
                  <a:pt x="397" y="190"/>
                  <a:pt x="402" y="197"/>
                </a:cubicBezTo>
                <a:cubicBezTo>
                  <a:pt x="412" y="228"/>
                  <a:pt x="413" y="260"/>
                  <a:pt x="423" y="291"/>
                </a:cubicBezTo>
                <a:cubicBezTo>
                  <a:pt x="391" y="392"/>
                  <a:pt x="309" y="366"/>
                  <a:pt x="207" y="370"/>
                </a:cubicBezTo>
                <a:cubicBezTo>
                  <a:pt x="190" y="372"/>
                  <a:pt x="173" y="371"/>
                  <a:pt x="157" y="377"/>
                </a:cubicBezTo>
                <a:cubicBezTo>
                  <a:pt x="141" y="383"/>
                  <a:pt x="114" y="406"/>
                  <a:pt x="114" y="406"/>
                </a:cubicBezTo>
                <a:cubicBezTo>
                  <a:pt x="55" y="396"/>
                  <a:pt x="51" y="382"/>
                  <a:pt x="13" y="341"/>
                </a:cubicBezTo>
                <a:cubicBezTo>
                  <a:pt x="3" y="311"/>
                  <a:pt x="0" y="174"/>
                  <a:pt x="35" y="140"/>
                </a:cubicBezTo>
                <a:cubicBezTo>
                  <a:pt x="69" y="107"/>
                  <a:pt x="196" y="174"/>
                  <a:pt x="164" y="11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Shape 359"/>
          <p:cNvSpPr/>
          <p:nvPr/>
        </p:nvSpPr>
        <p:spPr>
          <a:xfrm>
            <a:off x="-1066800" y="5486400"/>
            <a:ext cx="3733800" cy="3657600"/>
          </a:xfrm>
          <a:prstGeom prst="ellipse">
            <a:avLst/>
          </a:prstGeom>
          <a:solidFill>
            <a:srgbClr val="FFFF00"/>
          </a:solidFill>
          <a:ln w="508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/>
          <p:nvPr/>
        </p:nvSpPr>
        <p:spPr>
          <a:xfrm rot="3632311">
            <a:off x="2726329" y="5520055"/>
            <a:ext cx="457199" cy="11429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50800" cap="flat" cmpd="sng">
            <a:solidFill>
              <a:srgbClr val="668E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Shape 361"/>
          <p:cNvSpPr/>
          <p:nvPr/>
        </p:nvSpPr>
        <p:spPr>
          <a:xfrm rot="-7167689" flipH="1">
            <a:off x="6954569" y="3554589"/>
            <a:ext cx="457199" cy="118879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50800" cap="flat" cmpd="sng">
            <a:solidFill>
              <a:srgbClr val="668E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Shape 362"/>
          <p:cNvSpPr/>
          <p:nvPr/>
        </p:nvSpPr>
        <p:spPr>
          <a:xfrm rot="4092801">
            <a:off x="3140981" y="4891902"/>
            <a:ext cx="457199" cy="733666"/>
          </a:xfrm>
          <a:prstGeom prst="leftBrace">
            <a:avLst>
              <a:gd name="adj1" fmla="val 8333"/>
              <a:gd name="adj2" fmla="val 49007"/>
            </a:avLst>
          </a:prstGeom>
          <a:noFill/>
          <a:ln w="57150" cap="flat" cmpd="sng">
            <a:solidFill>
              <a:srgbClr val="60A1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3" name="Shape 363"/>
          <p:cNvSpPr txBox="1"/>
          <p:nvPr/>
        </p:nvSpPr>
        <p:spPr>
          <a:xfrm rot="-1307199">
            <a:off x="3068748" y="5315132"/>
            <a:ext cx="711348" cy="1616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Tide</a:t>
            </a:r>
          </a:p>
        </p:txBody>
      </p:sp>
      <p:sp>
        <p:nvSpPr>
          <p:cNvPr id="364" name="Shape 364"/>
          <p:cNvSpPr/>
          <p:nvPr/>
        </p:nvSpPr>
        <p:spPr>
          <a:xfrm rot="-1095225">
            <a:off x="4239667" y="3719536"/>
            <a:ext cx="457200" cy="384199"/>
          </a:xfrm>
          <a:prstGeom prst="leftBrace">
            <a:avLst>
              <a:gd name="adj1" fmla="val 8333"/>
              <a:gd name="adj2" fmla="val 53785"/>
            </a:avLst>
          </a:prstGeom>
          <a:noFill/>
          <a:ln w="57150" cap="flat" cmpd="sng">
            <a:solidFill>
              <a:srgbClr val="60A1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Tide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4952708" y="4807742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981200" y="3048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Neap Tides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248400" y="1955873"/>
            <a:ext cx="2895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ymbol"/>
              <a:buChar char="◉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When the Sun, Earth, and Moon are in a perpendicular arrangement- the variation between high tide and low tide is not great. This occurs during the first and third quarter moon phases.</a:t>
            </a:r>
          </a:p>
        </p:txBody>
      </p:sp>
      <p:sp>
        <p:nvSpPr>
          <p:cNvPr id="373" name="Shape 373"/>
          <p:cNvSpPr/>
          <p:nvPr/>
        </p:nvSpPr>
        <p:spPr>
          <a:xfrm>
            <a:off x="3581400" y="2133600"/>
            <a:ext cx="685799" cy="685799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Shape 374"/>
          <p:cNvSpPr/>
          <p:nvPr/>
        </p:nvSpPr>
        <p:spPr>
          <a:xfrm rot="-7805816">
            <a:off x="5057123" y="4502898"/>
            <a:ext cx="1457020" cy="2743199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 txBox="1"/>
          <p:nvPr/>
        </p:nvSpPr>
        <p:spPr>
          <a:xfrm rot="2994184">
            <a:off x="5693939" y="5356871"/>
            <a:ext cx="515123" cy="14292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Shape 376"/>
          <p:cNvSpPr/>
          <p:nvPr/>
        </p:nvSpPr>
        <p:spPr>
          <a:xfrm rot="3489051">
            <a:off x="3778533" y="2649980"/>
            <a:ext cx="1611490" cy="2917078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Shape 377"/>
          <p:cNvSpPr/>
          <p:nvPr/>
        </p:nvSpPr>
        <p:spPr>
          <a:xfrm>
            <a:off x="3657600" y="3505200"/>
            <a:ext cx="2971799" cy="2971799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4779962" y="4567237"/>
            <a:ext cx="708025" cy="644525"/>
          </a:xfrm>
          <a:custGeom>
            <a:avLst/>
            <a:gdLst/>
            <a:ahLst/>
            <a:cxnLst/>
            <a:rect l="0" t="0" r="0" b="0"/>
            <a:pathLst>
              <a:path w="446" h="406" extrusionOk="0">
                <a:moveTo>
                  <a:pt x="164" y="111"/>
                </a:moveTo>
                <a:cubicBezTo>
                  <a:pt x="172" y="86"/>
                  <a:pt x="182" y="72"/>
                  <a:pt x="200" y="53"/>
                </a:cubicBezTo>
                <a:cubicBezTo>
                  <a:pt x="446" y="64"/>
                  <a:pt x="359" y="0"/>
                  <a:pt x="387" y="176"/>
                </a:cubicBezTo>
                <a:cubicBezTo>
                  <a:pt x="388" y="184"/>
                  <a:pt x="397" y="190"/>
                  <a:pt x="402" y="197"/>
                </a:cubicBezTo>
                <a:cubicBezTo>
                  <a:pt x="412" y="228"/>
                  <a:pt x="413" y="260"/>
                  <a:pt x="423" y="291"/>
                </a:cubicBezTo>
                <a:cubicBezTo>
                  <a:pt x="391" y="392"/>
                  <a:pt x="309" y="366"/>
                  <a:pt x="207" y="370"/>
                </a:cubicBezTo>
                <a:cubicBezTo>
                  <a:pt x="190" y="372"/>
                  <a:pt x="173" y="371"/>
                  <a:pt x="157" y="377"/>
                </a:cubicBezTo>
                <a:cubicBezTo>
                  <a:pt x="141" y="383"/>
                  <a:pt x="114" y="406"/>
                  <a:pt x="114" y="406"/>
                </a:cubicBezTo>
                <a:cubicBezTo>
                  <a:pt x="55" y="396"/>
                  <a:pt x="51" y="382"/>
                  <a:pt x="13" y="341"/>
                </a:cubicBezTo>
                <a:cubicBezTo>
                  <a:pt x="3" y="311"/>
                  <a:pt x="0" y="174"/>
                  <a:pt x="35" y="140"/>
                </a:cubicBezTo>
                <a:cubicBezTo>
                  <a:pt x="69" y="107"/>
                  <a:pt x="196" y="174"/>
                  <a:pt x="164" y="11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Shape 379"/>
          <p:cNvSpPr/>
          <p:nvPr/>
        </p:nvSpPr>
        <p:spPr>
          <a:xfrm>
            <a:off x="-1066800" y="5486400"/>
            <a:ext cx="3733800" cy="3657600"/>
          </a:xfrm>
          <a:prstGeom prst="ellipse">
            <a:avLst/>
          </a:prstGeom>
          <a:solidFill>
            <a:srgbClr val="FFFF00"/>
          </a:solidFill>
          <a:ln w="508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Shape 380"/>
          <p:cNvSpPr/>
          <p:nvPr/>
        </p:nvSpPr>
        <p:spPr>
          <a:xfrm rot="3632311">
            <a:off x="2726329" y="5520055"/>
            <a:ext cx="457199" cy="11429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50800" cap="flat" cmpd="sng">
            <a:solidFill>
              <a:srgbClr val="668E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Shape 381"/>
          <p:cNvSpPr/>
          <p:nvPr/>
        </p:nvSpPr>
        <p:spPr>
          <a:xfrm rot="9057814" flipH="1">
            <a:off x="4241346" y="3128339"/>
            <a:ext cx="457200" cy="85290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50800" cap="flat" cmpd="sng">
            <a:solidFill>
              <a:srgbClr val="668E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Shape 382"/>
          <p:cNvSpPr/>
          <p:nvPr/>
        </p:nvSpPr>
        <p:spPr>
          <a:xfrm rot="-1504769">
            <a:off x="3633381" y="3600962"/>
            <a:ext cx="484406" cy="424924"/>
          </a:xfrm>
          <a:prstGeom prst="leftBrace">
            <a:avLst>
              <a:gd name="adj1" fmla="val 8333"/>
              <a:gd name="adj2" fmla="val 49007"/>
            </a:avLst>
          </a:prstGeom>
          <a:noFill/>
          <a:ln w="57150" cap="flat" cmpd="sng">
            <a:solidFill>
              <a:srgbClr val="60A1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3" name="Shape 383"/>
          <p:cNvSpPr txBox="1"/>
          <p:nvPr/>
        </p:nvSpPr>
        <p:spPr>
          <a:xfrm rot="-6904769">
            <a:off x="3815296" y="3661413"/>
            <a:ext cx="404181" cy="171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Shape 384"/>
          <p:cNvSpPr/>
          <p:nvPr/>
        </p:nvSpPr>
        <p:spPr>
          <a:xfrm rot="3799363">
            <a:off x="3506197" y="5304300"/>
            <a:ext cx="457200" cy="505094"/>
          </a:xfrm>
          <a:prstGeom prst="leftBrace">
            <a:avLst>
              <a:gd name="adj1" fmla="val 8333"/>
              <a:gd name="adj2" fmla="val 53785"/>
            </a:avLst>
          </a:prstGeom>
          <a:noFill/>
          <a:ln w="57150" cap="flat" cmpd="sng">
            <a:solidFill>
              <a:srgbClr val="60A1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Shape 385"/>
          <p:cNvSpPr txBox="1"/>
          <p:nvPr/>
        </p:nvSpPr>
        <p:spPr>
          <a:xfrm>
            <a:off x="4928337" y="4807742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386" name="Shape 386"/>
          <p:cNvSpPr txBox="1"/>
          <p:nvPr/>
        </p:nvSpPr>
        <p:spPr>
          <a:xfrm rot="-1741624">
            <a:off x="2969527" y="3752069"/>
            <a:ext cx="685799" cy="646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Tide</a:t>
            </a:r>
          </a:p>
        </p:txBody>
      </p:sp>
      <p:sp>
        <p:nvSpPr>
          <p:cNvPr id="387" name="Shape 387"/>
          <p:cNvSpPr txBox="1"/>
          <p:nvPr/>
        </p:nvSpPr>
        <p:spPr>
          <a:xfrm rot="1567064">
            <a:off x="2864549" y="4840580"/>
            <a:ext cx="6858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LowTide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752600" y="304800"/>
            <a:ext cx="2819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Gravity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981200" y="2209800"/>
            <a:ext cx="6858000" cy="384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◎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Remember, gravity is an invisible force of attraction between two objects.</a:t>
            </a:r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◎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celestial object is attracted to the Earth?</a:t>
            </a:r>
          </a:p>
          <a:p>
            <a:pPr marL="914400" marR="0" lvl="1" indent="-457200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ymbol"/>
              <a:buChar char="◉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Moon</a:t>
            </a:r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◎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celestial object is the Earth attracted to?</a:t>
            </a:r>
          </a:p>
          <a:p>
            <a:pPr marL="914400" marR="0" lvl="1" indent="-457200" algn="l" rtl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Noto Symbol"/>
              <a:buChar char="◉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Sun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981200" y="3048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Effect of the moon on the Earth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905000" y="2209800"/>
            <a:ext cx="7086600" cy="384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◎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Moon’s gravity also pulls on the Earth.</a:t>
            </a:r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◎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However, the Earth is mostly covered with water. Water is a liquid and does respond to the pull of the Moon. This response creates tides.</a:t>
            </a:r>
          </a:p>
          <a:p>
            <a:pPr marL="457200" marR="0" lvl="0" indent="-34544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2057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Tides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2057400" y="2209800"/>
            <a:ext cx="7086600" cy="384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◎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how and why of tide formation is very complex.</a:t>
            </a:r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◎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presentation will try to simplify how and why tides form.</a:t>
            </a:r>
          </a:p>
          <a:p>
            <a:pPr marL="457200" marR="0" lvl="0" indent="-3556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◎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To do this….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2895600" y="2819400"/>
            <a:ext cx="2895600" cy="2819400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14400" y="381000"/>
            <a:ext cx="84582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</a:t>
            </a:r>
            <a:r>
              <a:rPr lang="en-US" sz="38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Imagine that there is nothing</a:t>
            </a:r>
            <a:br>
              <a:rPr lang="en-US" sz="38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38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but water covering the Earth.</a:t>
            </a:r>
            <a:r>
              <a:rPr lang="en-US" sz="38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-US" sz="38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sz="3800" b="0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Shape 146"/>
          <p:cNvGrpSpPr/>
          <p:nvPr/>
        </p:nvGrpSpPr>
        <p:grpSpPr>
          <a:xfrm>
            <a:off x="3435350" y="2565399"/>
            <a:ext cx="2895599" cy="2819400"/>
            <a:chOff x="1920" y="1103"/>
            <a:chExt cx="1823" cy="1776"/>
          </a:xfrm>
        </p:grpSpPr>
        <p:sp>
          <p:nvSpPr>
            <p:cNvPr id="147" name="Shape 147"/>
            <p:cNvSpPr/>
            <p:nvPr/>
          </p:nvSpPr>
          <p:spPr>
            <a:xfrm>
              <a:off x="1920" y="1103"/>
              <a:ext cx="1823" cy="1776"/>
            </a:xfrm>
            <a:prstGeom prst="ellipse">
              <a:avLst/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2579" y="1725"/>
              <a:ext cx="445" cy="405"/>
            </a:xfrm>
            <a:custGeom>
              <a:avLst/>
              <a:gdLst/>
              <a:ahLst/>
              <a:cxnLst/>
              <a:rect l="0" t="0" r="0" b="0"/>
              <a:pathLst>
                <a:path w="446" h="406" extrusionOk="0">
                  <a:moveTo>
                    <a:pt x="164" y="111"/>
                  </a:moveTo>
                  <a:cubicBezTo>
                    <a:pt x="172" y="86"/>
                    <a:pt x="182" y="72"/>
                    <a:pt x="200" y="53"/>
                  </a:cubicBezTo>
                  <a:cubicBezTo>
                    <a:pt x="446" y="64"/>
                    <a:pt x="359" y="0"/>
                    <a:pt x="387" y="176"/>
                  </a:cubicBezTo>
                  <a:cubicBezTo>
                    <a:pt x="388" y="184"/>
                    <a:pt x="397" y="190"/>
                    <a:pt x="402" y="197"/>
                  </a:cubicBezTo>
                  <a:cubicBezTo>
                    <a:pt x="412" y="228"/>
                    <a:pt x="413" y="260"/>
                    <a:pt x="423" y="291"/>
                  </a:cubicBezTo>
                  <a:cubicBezTo>
                    <a:pt x="391" y="392"/>
                    <a:pt x="309" y="366"/>
                    <a:pt x="207" y="370"/>
                  </a:cubicBezTo>
                  <a:cubicBezTo>
                    <a:pt x="190" y="372"/>
                    <a:pt x="173" y="371"/>
                    <a:pt x="157" y="377"/>
                  </a:cubicBezTo>
                  <a:cubicBezTo>
                    <a:pt x="141" y="383"/>
                    <a:pt x="114" y="406"/>
                    <a:pt x="114" y="406"/>
                  </a:cubicBezTo>
                  <a:cubicBezTo>
                    <a:pt x="55" y="396"/>
                    <a:pt x="51" y="382"/>
                    <a:pt x="13" y="341"/>
                  </a:cubicBezTo>
                  <a:cubicBezTo>
                    <a:pt x="3" y="311"/>
                    <a:pt x="0" y="174"/>
                    <a:pt x="35" y="140"/>
                  </a:cubicBezTo>
                  <a:cubicBezTo>
                    <a:pt x="69" y="107"/>
                    <a:pt x="196" y="174"/>
                    <a:pt x="164" y="11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981200" y="228600"/>
            <a:ext cx="716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8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Now, imagine looking at the Earth from above the North Pole.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672275" y="3690144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211388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Let’s add the moon to this system.</a:t>
            </a:r>
          </a:p>
        </p:txBody>
      </p:sp>
      <p:grpSp>
        <p:nvGrpSpPr>
          <p:cNvPr id="157" name="Shape 157"/>
          <p:cNvGrpSpPr/>
          <p:nvPr/>
        </p:nvGrpSpPr>
        <p:grpSpPr>
          <a:xfrm>
            <a:off x="3576221" y="2305843"/>
            <a:ext cx="2895599" cy="2819400"/>
            <a:chOff x="1920" y="1103"/>
            <a:chExt cx="1823" cy="1776"/>
          </a:xfrm>
        </p:grpSpPr>
        <p:sp>
          <p:nvSpPr>
            <p:cNvPr id="158" name="Shape 158"/>
            <p:cNvSpPr/>
            <p:nvPr/>
          </p:nvSpPr>
          <p:spPr>
            <a:xfrm>
              <a:off x="1920" y="1103"/>
              <a:ext cx="1823" cy="1776"/>
            </a:xfrm>
            <a:prstGeom prst="ellipse">
              <a:avLst/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2579" y="1725"/>
              <a:ext cx="445" cy="405"/>
            </a:xfrm>
            <a:custGeom>
              <a:avLst/>
              <a:gdLst/>
              <a:ahLst/>
              <a:cxnLst/>
              <a:rect l="0" t="0" r="0" b="0"/>
              <a:pathLst>
                <a:path w="446" h="406" extrusionOk="0">
                  <a:moveTo>
                    <a:pt x="164" y="111"/>
                  </a:moveTo>
                  <a:cubicBezTo>
                    <a:pt x="172" y="86"/>
                    <a:pt x="182" y="72"/>
                    <a:pt x="200" y="53"/>
                  </a:cubicBezTo>
                  <a:cubicBezTo>
                    <a:pt x="446" y="64"/>
                    <a:pt x="359" y="0"/>
                    <a:pt x="387" y="176"/>
                  </a:cubicBezTo>
                  <a:cubicBezTo>
                    <a:pt x="388" y="184"/>
                    <a:pt x="397" y="190"/>
                    <a:pt x="402" y="197"/>
                  </a:cubicBezTo>
                  <a:cubicBezTo>
                    <a:pt x="412" y="228"/>
                    <a:pt x="413" y="260"/>
                    <a:pt x="423" y="291"/>
                  </a:cubicBezTo>
                  <a:cubicBezTo>
                    <a:pt x="391" y="392"/>
                    <a:pt x="309" y="366"/>
                    <a:pt x="207" y="370"/>
                  </a:cubicBezTo>
                  <a:cubicBezTo>
                    <a:pt x="190" y="372"/>
                    <a:pt x="173" y="371"/>
                    <a:pt x="157" y="377"/>
                  </a:cubicBezTo>
                  <a:cubicBezTo>
                    <a:pt x="141" y="383"/>
                    <a:pt x="114" y="406"/>
                    <a:pt x="114" y="406"/>
                  </a:cubicBezTo>
                  <a:cubicBezTo>
                    <a:pt x="55" y="396"/>
                    <a:pt x="51" y="382"/>
                    <a:pt x="13" y="341"/>
                  </a:cubicBezTo>
                  <a:cubicBezTo>
                    <a:pt x="3" y="311"/>
                    <a:pt x="0" y="174"/>
                    <a:pt x="35" y="140"/>
                  </a:cubicBezTo>
                  <a:cubicBezTo>
                    <a:pt x="69" y="107"/>
                    <a:pt x="196" y="174"/>
                    <a:pt x="164" y="11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" name="Shape 160"/>
          <p:cNvSpPr/>
          <p:nvPr/>
        </p:nvSpPr>
        <p:spPr>
          <a:xfrm>
            <a:off x="7239000" y="1828800"/>
            <a:ext cx="685799" cy="685799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4801771" y="3519487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 rot="9893510">
            <a:off x="5029200" y="1676400"/>
            <a:ext cx="1904999" cy="2743199"/>
          </a:xfrm>
          <a:prstGeom prst="moon">
            <a:avLst>
              <a:gd name="adj" fmla="val 50000"/>
            </a:avLst>
          </a:prstGeom>
          <a:solidFill>
            <a:srgbClr val="00CCFF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 txBox="1"/>
          <p:nvPr/>
        </p:nvSpPr>
        <p:spPr>
          <a:xfrm rot="-906490">
            <a:off x="5970060" y="2245600"/>
            <a:ext cx="673505" cy="14292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1981200" y="228600"/>
            <a:ext cx="67055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moon pulls on the water</a:t>
            </a:r>
            <a:r>
              <a:rPr lang="en-US" sz="4800" b="0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</p:txBody>
      </p:sp>
      <p:grpSp>
        <p:nvGrpSpPr>
          <p:cNvPr id="170" name="Shape 170"/>
          <p:cNvGrpSpPr/>
          <p:nvPr/>
        </p:nvGrpSpPr>
        <p:grpSpPr>
          <a:xfrm>
            <a:off x="3200400" y="1981199"/>
            <a:ext cx="2895599" cy="2819400"/>
            <a:chOff x="1920" y="1103"/>
            <a:chExt cx="1823" cy="1776"/>
          </a:xfrm>
        </p:grpSpPr>
        <p:sp>
          <p:nvSpPr>
            <p:cNvPr id="171" name="Shape 171"/>
            <p:cNvSpPr/>
            <p:nvPr/>
          </p:nvSpPr>
          <p:spPr>
            <a:xfrm>
              <a:off x="1920" y="1103"/>
              <a:ext cx="1823" cy="1776"/>
            </a:xfrm>
            <a:prstGeom prst="ellipse">
              <a:avLst/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2579" y="1725"/>
              <a:ext cx="445" cy="405"/>
            </a:xfrm>
            <a:custGeom>
              <a:avLst/>
              <a:gdLst/>
              <a:ahLst/>
              <a:cxnLst/>
              <a:rect l="0" t="0" r="0" b="0"/>
              <a:pathLst>
                <a:path w="446" h="406" extrusionOk="0">
                  <a:moveTo>
                    <a:pt x="164" y="111"/>
                  </a:moveTo>
                  <a:cubicBezTo>
                    <a:pt x="172" y="86"/>
                    <a:pt x="182" y="72"/>
                    <a:pt x="200" y="53"/>
                  </a:cubicBezTo>
                  <a:cubicBezTo>
                    <a:pt x="446" y="64"/>
                    <a:pt x="359" y="0"/>
                    <a:pt x="387" y="176"/>
                  </a:cubicBezTo>
                  <a:cubicBezTo>
                    <a:pt x="388" y="184"/>
                    <a:pt x="397" y="190"/>
                    <a:pt x="402" y="197"/>
                  </a:cubicBezTo>
                  <a:cubicBezTo>
                    <a:pt x="412" y="228"/>
                    <a:pt x="413" y="260"/>
                    <a:pt x="423" y="291"/>
                  </a:cubicBezTo>
                  <a:cubicBezTo>
                    <a:pt x="391" y="392"/>
                    <a:pt x="309" y="366"/>
                    <a:pt x="207" y="370"/>
                  </a:cubicBezTo>
                  <a:cubicBezTo>
                    <a:pt x="190" y="372"/>
                    <a:pt x="173" y="371"/>
                    <a:pt x="157" y="377"/>
                  </a:cubicBezTo>
                  <a:cubicBezTo>
                    <a:pt x="141" y="383"/>
                    <a:pt x="114" y="406"/>
                    <a:pt x="114" y="406"/>
                  </a:cubicBezTo>
                  <a:cubicBezTo>
                    <a:pt x="55" y="396"/>
                    <a:pt x="51" y="382"/>
                    <a:pt x="13" y="341"/>
                  </a:cubicBezTo>
                  <a:cubicBezTo>
                    <a:pt x="3" y="311"/>
                    <a:pt x="0" y="174"/>
                    <a:pt x="35" y="140"/>
                  </a:cubicBezTo>
                  <a:cubicBezTo>
                    <a:pt x="69" y="107"/>
                    <a:pt x="196" y="174"/>
                    <a:pt x="164" y="11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3" name="Shape 173"/>
          <p:cNvSpPr/>
          <p:nvPr/>
        </p:nvSpPr>
        <p:spPr>
          <a:xfrm>
            <a:off x="7315200" y="1752600"/>
            <a:ext cx="685799" cy="685799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1108729" y="5562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This creates a bulge. 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375150" y="3200400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905434" y="381000"/>
            <a:ext cx="86105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But because the Earth is spinning, there are actually 2 bulges created.</a:t>
            </a:r>
            <a:br>
              <a:rPr lang="en-US" sz="3600" b="1" i="0" u="none" strike="noStrike" cap="small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sz="3600" b="1" i="0" u="none" strike="noStrike" cap="small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757518" y="5943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You’ll learn more about this in a course called Physics.</a:t>
            </a:r>
            <a:br>
              <a:rPr lang="en-US"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US" sz="3200" b="0" i="0" u="none" strike="noStrike" cap="none" baseline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83" name="Shape 183"/>
          <p:cNvGrpSpPr/>
          <p:nvPr/>
        </p:nvGrpSpPr>
        <p:grpSpPr>
          <a:xfrm>
            <a:off x="2203391" y="1414309"/>
            <a:ext cx="5950009" cy="4260319"/>
            <a:chOff x="1387" y="890"/>
            <a:chExt cx="3748" cy="2683"/>
          </a:xfrm>
        </p:grpSpPr>
        <p:sp>
          <p:nvSpPr>
            <p:cNvPr id="184" name="Shape 184"/>
            <p:cNvSpPr/>
            <p:nvPr/>
          </p:nvSpPr>
          <p:spPr>
            <a:xfrm>
              <a:off x="4704" y="1200"/>
              <a:ext cx="432" cy="43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100000" sy="100000" flip="none" algn="tl"/>
            </a:blip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 rot="9430467">
              <a:off x="3168" y="1056"/>
              <a:ext cx="1199" cy="1727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 txBox="1"/>
            <p:nvPr/>
          </p:nvSpPr>
          <p:spPr>
            <a:xfrm rot="-1369533">
              <a:off x="3733" y="1381"/>
              <a:ext cx="424" cy="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 rot="-1393172">
              <a:off x="1680" y="1679"/>
              <a:ext cx="1199" cy="1727"/>
            </a:xfrm>
            <a:prstGeom prst="moon">
              <a:avLst>
                <a:gd name="adj" fmla="val 50000"/>
              </a:avLst>
            </a:prstGeom>
            <a:solidFill>
              <a:srgbClr val="00CCF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8" name="Shape 188"/>
            <p:cNvGrpSpPr/>
            <p:nvPr/>
          </p:nvGrpSpPr>
          <p:grpSpPr>
            <a:xfrm>
              <a:off x="2112" y="1344"/>
              <a:ext cx="1823" cy="1776"/>
              <a:chOff x="1920" y="1103"/>
              <a:chExt cx="1823" cy="1776"/>
            </a:xfrm>
          </p:grpSpPr>
          <p:sp>
            <p:nvSpPr>
              <p:cNvPr id="189" name="Shape 189"/>
              <p:cNvSpPr/>
              <p:nvPr/>
            </p:nvSpPr>
            <p:spPr>
              <a:xfrm>
                <a:off x="1920" y="1103"/>
                <a:ext cx="1823" cy="1776"/>
              </a:xfrm>
              <a:prstGeom prst="ellipse">
                <a:avLst/>
              </a:prstGeom>
              <a:solidFill>
                <a:srgbClr val="00CCFF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2579" y="1725"/>
                <a:ext cx="445" cy="405"/>
              </a:xfrm>
              <a:custGeom>
                <a:avLst/>
                <a:gdLst/>
                <a:ahLst/>
                <a:cxnLst/>
                <a:rect l="0" t="0" r="0" b="0"/>
                <a:pathLst>
                  <a:path w="446" h="406" extrusionOk="0">
                    <a:moveTo>
                      <a:pt x="164" y="111"/>
                    </a:moveTo>
                    <a:cubicBezTo>
                      <a:pt x="172" y="86"/>
                      <a:pt x="182" y="72"/>
                      <a:pt x="200" y="53"/>
                    </a:cubicBezTo>
                    <a:cubicBezTo>
                      <a:pt x="446" y="64"/>
                      <a:pt x="359" y="0"/>
                      <a:pt x="387" y="176"/>
                    </a:cubicBezTo>
                    <a:cubicBezTo>
                      <a:pt x="388" y="184"/>
                      <a:pt x="397" y="190"/>
                      <a:pt x="402" y="197"/>
                    </a:cubicBezTo>
                    <a:cubicBezTo>
                      <a:pt x="412" y="228"/>
                      <a:pt x="413" y="260"/>
                      <a:pt x="423" y="291"/>
                    </a:cubicBezTo>
                    <a:cubicBezTo>
                      <a:pt x="391" y="392"/>
                      <a:pt x="309" y="366"/>
                      <a:pt x="207" y="370"/>
                    </a:cubicBezTo>
                    <a:cubicBezTo>
                      <a:pt x="190" y="372"/>
                      <a:pt x="173" y="371"/>
                      <a:pt x="157" y="377"/>
                    </a:cubicBezTo>
                    <a:cubicBezTo>
                      <a:pt x="141" y="383"/>
                      <a:pt x="114" y="406"/>
                      <a:pt x="114" y="406"/>
                    </a:cubicBezTo>
                    <a:cubicBezTo>
                      <a:pt x="55" y="396"/>
                      <a:pt x="51" y="382"/>
                      <a:pt x="13" y="341"/>
                    </a:cubicBezTo>
                    <a:cubicBezTo>
                      <a:pt x="3" y="311"/>
                      <a:pt x="0" y="174"/>
                      <a:pt x="35" y="140"/>
                    </a:cubicBezTo>
                    <a:cubicBezTo>
                      <a:pt x="69" y="107"/>
                      <a:pt x="196" y="174"/>
                      <a:pt x="164" y="11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91" name="Shape 191"/>
          <p:cNvSpPr txBox="1"/>
          <p:nvPr/>
        </p:nvSpPr>
        <p:spPr>
          <a:xfrm>
            <a:off x="4578350" y="3293128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471</Words>
  <Application>Microsoft Office PowerPoint</Application>
  <PresentationFormat>On-screen Show (4:3)</PresentationFormat>
  <Paragraphs>75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</vt:lpstr>
      <vt:lpstr>Tides</vt:lpstr>
      <vt:lpstr>Gravity</vt:lpstr>
      <vt:lpstr>Effect of the moon on the Earth</vt:lpstr>
      <vt:lpstr>Tides</vt:lpstr>
      <vt:lpstr>      Imagine that there is nothing       but water covering the Earth. </vt:lpstr>
      <vt:lpstr>Now, imagine looking at the Earth from above the North Pole.</vt:lpstr>
      <vt:lpstr>Let’s add the moon to this system.</vt:lpstr>
      <vt:lpstr>The moon pulls on the water.</vt:lpstr>
      <vt:lpstr>But because the Earth is spinning, there are actually 2 bulges created. </vt:lpstr>
      <vt:lpstr>This bulge of water follows the moon as it orbits the Earth.</vt:lpstr>
      <vt:lpstr>It takes the moon about 28 days to revolve around the Earth.</vt:lpstr>
      <vt:lpstr>This makes the times that the tides occur change in a predictable pattern.</vt:lpstr>
      <vt:lpstr>But there is more going on than just the revolution of the moon around the Earth.</vt:lpstr>
      <vt:lpstr>Let’s put a person on the equator of the Earth.</vt:lpstr>
      <vt:lpstr>As the Earth rotates, the person will move through two very high bulges of water and two areas of low water each day.</vt:lpstr>
      <vt:lpstr>We call these areas high tide and low tide.</vt:lpstr>
      <vt:lpstr>Slide 17</vt:lpstr>
      <vt:lpstr>Spring Tides</vt:lpstr>
      <vt:lpstr>Neap Tides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Tides</dc:title>
  <cp:lastModifiedBy>e136310</cp:lastModifiedBy>
  <cp:revision>9</cp:revision>
  <dcterms:modified xsi:type="dcterms:W3CDTF">2015-08-31T23:32:14Z</dcterms:modified>
</cp:coreProperties>
</file>